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3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4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5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6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258" r:id="rId4"/>
    <p:sldId id="259" r:id="rId5"/>
    <p:sldId id="263" r:id="rId6"/>
    <p:sldId id="265" r:id="rId7"/>
    <p:sldId id="260" r:id="rId8"/>
    <p:sldId id="262" r:id="rId9"/>
    <p:sldId id="264" r:id="rId10"/>
    <p:sldId id="266" r:id="rId11"/>
    <p:sldId id="267" r:id="rId12"/>
    <p:sldId id="277" r:id="rId13"/>
    <p:sldId id="268" r:id="rId14"/>
    <p:sldId id="269" r:id="rId15"/>
    <p:sldId id="270" r:id="rId16"/>
    <p:sldId id="272" r:id="rId17"/>
    <p:sldId id="271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8" r:id="rId42"/>
    <p:sldId id="297" r:id="rId43"/>
    <p:sldId id="299" r:id="rId44"/>
    <p:sldId id="300" r:id="rId45"/>
    <p:sldId id="301" r:id="rId46"/>
    <p:sldId id="304" r:id="rId47"/>
    <p:sldId id="303" r:id="rId48"/>
    <p:sldId id="305" r:id="rId49"/>
    <p:sldId id="302" r:id="rId50"/>
    <p:sldId id="306" r:id="rId51"/>
    <p:sldId id="307" r:id="rId52"/>
    <p:sldId id="310" r:id="rId53"/>
    <p:sldId id="312" r:id="rId54"/>
    <p:sldId id="313" r:id="rId55"/>
    <p:sldId id="314" r:id="rId56"/>
    <p:sldId id="315" r:id="rId57"/>
    <p:sldId id="308" r:id="rId58"/>
    <p:sldId id="309" r:id="rId59"/>
    <p:sldId id="311" r:id="rId6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中度样式 3 - 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83773" autoAdjust="0"/>
  </p:normalViewPr>
  <p:slideViewPr>
    <p:cSldViewPr snapToGrid="0">
      <p:cViewPr varScale="1">
        <p:scale>
          <a:sx n="91" d="100"/>
          <a:sy n="91" d="100"/>
        </p:scale>
        <p:origin x="68" y="5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E5B5B-896F-408B-85E2-402B54E7F583}" type="datetimeFigureOut">
              <a:rPr lang="zh-CN" altLang="en-US" smtClean="0"/>
              <a:t>2026/4/17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B975B5-7681-438F-88D4-B672F05470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115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975B5-7681-438F-88D4-B672F054702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6349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975B5-7681-438F-88D4-B672F054702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6770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975B5-7681-438F-88D4-B672F054702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562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975B5-7681-438F-88D4-B672F054702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794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975B5-7681-438F-88D4-B672F054702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9449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975B5-7681-438F-88D4-B672F054702F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671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975B5-7681-438F-88D4-B672F054702F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618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975B5-7681-438F-88D4-B672F054702F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257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0A7DCD-8C28-FDBF-8661-C69291909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ctr">
            <a:normAutofit/>
          </a:bodyPr>
          <a:lstStyle>
            <a:lvl1pPr algn="ctr">
              <a:defRPr sz="44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D965A6C-E1A2-1713-7C4A-2E46B7E533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7E94DD-7A85-550B-C0B4-C13B7696B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D854B-347D-4507-9B0A-D11E0BDA9FF4}" type="datetime1">
              <a:rPr lang="zh-CN" altLang="en-US" smtClean="0"/>
              <a:t>2026/4/17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4CF4FC-99B2-289B-3191-E554075B6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44E9D-066D-19B2-99BF-37FF33BF7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199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D39F71-9D4F-A325-2FBB-73A622BE6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B98A572-9D22-FC74-F7A1-329B8EE145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CFA0C2-2BBB-A884-61DF-D2DC15730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63EB5-C344-48FA-9D94-72096E5A8B1D}" type="datetime1">
              <a:rPr lang="zh-CN" altLang="en-US" smtClean="0"/>
              <a:t>2026/4/17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B3897C-1AB2-0A89-D6AB-D9AEBDAB7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9A32E8-FD7D-C29F-B5C5-7722C3AC8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6365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D2F4396-C606-8EE7-4641-6BFCF611CC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7B728FD-DBF7-18B7-3410-EB97EF2E61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4D1B24-95C1-A06E-3114-A037E2272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F5198-49BA-4BA9-BD32-D478665C4227}" type="datetime1">
              <a:rPr lang="zh-CN" altLang="en-US" smtClean="0"/>
              <a:t>2026/4/17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CC94EE-ED8D-992C-17AF-98AAC74D0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569001-C770-BF11-BEC4-551FC29B4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487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0D8971-FD39-9A70-AFB1-91F50497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B101C77-AF61-0C8D-A40E-16211E82E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DB749-87BD-49A0-AED4-226B18B84D74}" type="datetime1">
              <a:rPr lang="zh-CN" altLang="en-US" smtClean="0"/>
              <a:t>2026/4/17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3B5C546-6EAA-EC6E-6942-BCC643EAA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521D59A-FFDE-043F-0DD6-5683D8B97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‹#›</a:t>
            </a:fld>
            <a:endParaRPr lang="zh-CN" altLang="en-US" dirty="0"/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8C3F2D75-0D39-5F12-130E-B8C8FF183F94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766359526"/>
              </p:ext>
            </p:extLst>
          </p:nvPr>
        </p:nvGraphicFramePr>
        <p:xfrm>
          <a:off x="1549924" y="2321088"/>
          <a:ext cx="8611047" cy="230990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435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4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08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5883"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007">
                <a:tc>
                  <a:txBody>
                    <a:bodyPr/>
                    <a:lstStyle/>
                    <a:p>
                      <a:pPr algn="ctr"/>
                      <a:endParaRPr kumimoji="1" lang="en-US" altLang="zh-CN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zh-CN" altLang="en-US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kumimoji="1" lang="zh-CN" altLang="en-US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800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kumimoji="1" lang="en-US" altLang="zh-CN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kumimoji="1" lang="en-US" altLang="zh-CN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kumimoji="1" lang="zh-CN" altLang="en-US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800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kumimoji="1" lang="en-US" altLang="zh-CN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kumimoji="1" lang="en-US" altLang="zh-CN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kumimoji="1" lang="zh-CN" altLang="en-US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9262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D4BDA0-F1AE-35D9-CAA6-CA1910EBE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86D50B-C061-2FEA-3B85-38B9C6E726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latin typeface="+mn-lt"/>
                <a:ea typeface="楷体" panose="02010609060101010101" pitchFamily="49" charset="-122"/>
              </a:defRPr>
            </a:lvl2pPr>
            <a:lvl3pPr>
              <a:defRPr>
                <a:latin typeface="+mn-lt"/>
                <a:ea typeface="楷体" panose="02010609060101010101" pitchFamily="49" charset="-122"/>
              </a:defRPr>
            </a:lvl3pPr>
            <a:lvl4pPr>
              <a:defRPr>
                <a:latin typeface="+mn-lt"/>
                <a:ea typeface="楷体" panose="02010609060101010101" pitchFamily="49" charset="-122"/>
              </a:defRPr>
            </a:lvl4pPr>
            <a:lvl5pPr>
              <a:defRPr>
                <a:latin typeface="+mn-lt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CCE3A6-250D-4905-94F7-85E393C7F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76771-4601-4939-95E1-276C6EE7BF57}" type="datetime1">
              <a:rPr lang="zh-CN" altLang="en-US" smtClean="0"/>
              <a:t>2026/4/17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48D962-CED8-D60F-80AB-B03070FA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1908CD-E5ED-6DF9-A036-47DA4E792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‹#›</a:t>
            </a:fld>
            <a:endParaRPr lang="zh-CN" altLang="en-US" dirty="0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4DA53AD0-CA5F-5C8F-5A6A-11CA9C6905A6}"/>
              </a:ext>
            </a:extLst>
          </p:cNvPr>
          <p:cNvCxnSpPr/>
          <p:nvPr userDrawn="1"/>
        </p:nvCxnSpPr>
        <p:spPr>
          <a:xfrm>
            <a:off x="838200" y="1327150"/>
            <a:ext cx="105156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4941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1F28F1-21C3-2DDC-A58C-9C516CFCA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E7B365B-D563-25F5-6C75-C81DB0037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473EA9-C45A-07ED-E077-6116BD146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CA7A5-388A-4B42-8349-0878F1908722}" type="datetime1">
              <a:rPr lang="zh-CN" altLang="en-US" smtClean="0"/>
              <a:t>2026/4/17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9A67DD-2D6C-28F1-AD2F-A635A31B8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22DA5D-6491-A74E-CA76-474641F87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3993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EBE13E-8E1D-6DC8-B3FF-B4E4FA24A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B92E66-3FE4-A5EC-5666-D739156985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B1000C4-AED6-339B-524D-12C2BA5C15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616189-1993-6671-619D-D759CD4FE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E4E4B-5943-45C6-8989-7F20B4ACA832}" type="datetime1">
              <a:rPr lang="zh-CN" altLang="en-US" smtClean="0"/>
              <a:t>2026/4/17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993B9B-E4A5-C5FF-AED3-FEA985B28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0EDC32C-C0EB-B4C0-35D8-B096ACB3B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947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C69F9B-3C2B-F3E7-1F38-AD9D2BD8D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1E0A03A-FDF9-91E6-77AB-A1AD113D3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60F307-5585-308C-FFC6-6799F7F6BE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275C845-7EE3-6F82-391B-91A1CE4545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4BE01DE-1D4B-DA5A-F50E-7EE2F617FF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792C32-2C96-F6D0-BD7B-57DE3024E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9B7D3-A00F-4E1A-B08E-F49F2E165B2A}" type="datetime1">
              <a:rPr lang="zh-CN" altLang="en-US" smtClean="0"/>
              <a:t>2026/4/17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C2333F2-E21D-B2E3-87BC-C1A833961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84B14D-C533-D676-3E8A-CB26BEA6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960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4956F7-71BB-AD37-ED06-B647E392E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070D073-A02F-697A-ED28-4CE3EB161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597E-FE9B-49AA-9491-F7569C336C7D}" type="datetime1">
              <a:rPr lang="zh-CN" altLang="en-US" smtClean="0"/>
              <a:t>2026/4/17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5E878A0-2CEE-76BA-F11B-2B4F7CC41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EC801C5-A614-4A25-2233-6F2873283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391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A7B5794-D79A-8E65-DF72-666AEFB78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096A-99CA-4CA9-9E61-5483C2A1570D}" type="datetime1">
              <a:rPr lang="zh-CN" altLang="en-US" smtClean="0"/>
              <a:t>2026/4/17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737938A-10A1-154A-ABD2-646B8D7B8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A055E4-CB26-41A3-262D-8129F6EC4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71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009402-CDB5-51A6-EFA8-867CA7D45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B32912E-8A5F-A039-AFF3-5C58643F3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1C5788-33FC-6AF8-3E33-352348C488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4AB6969-CB76-8D19-C1BA-BE58CA935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2E95-FEC8-4654-A260-70FFE577C5CC}" type="datetime1">
              <a:rPr lang="zh-CN" altLang="en-US" smtClean="0"/>
              <a:t>2026/4/17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B012256-1645-5C98-D87F-002AC8ECC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54E221-1C33-108D-A7DC-A19AF137E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8801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111107-8117-5ED9-AED5-AE7B9CC57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319AEE-A7E5-C093-E4DE-35AB1EB041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47A285-D92A-30EB-331D-F1FA303CB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D9CD17-9526-B6DD-6890-3F8D6533C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F50A2-A1ED-4588-A1DE-B25FF8B42790}" type="datetime1">
              <a:rPr lang="zh-CN" altLang="en-US" smtClean="0"/>
              <a:t>2026/4/17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0ABBA0A-69A4-90FB-B1F7-F432738DD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51ADF0A-7721-C781-1F20-FE49BC85E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278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936B485-DA4D-090E-966E-C9664C5D7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6250"/>
            <a:ext cx="10515600" cy="850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8FEC1D0-D87A-2FB2-355E-8038D01FE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24000"/>
            <a:ext cx="10515600" cy="4652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1D349F-864C-6705-0FB5-AFC9F1BBAD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8F09BF-FBC8-49BE-8617-0B6FFB95D8BC}" type="datetime1">
              <a:rPr lang="zh-CN" altLang="en-US" smtClean="0"/>
              <a:t>2026/4/17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A25C2C-E642-700C-C563-D452D65D5B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6CF720-4086-8023-98CC-D95E546A27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AC98E8-77B5-4E71-A497-A3DCE01E87E0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Rectangle 20">
            <a:extLst>
              <a:ext uri="{FF2B5EF4-FFF2-40B4-BE49-F238E27FC236}">
                <a16:creationId xmlns:a16="http://schemas.microsoft.com/office/drawing/2014/main" id="{1D4220D1-0514-F2EC-38D4-043F918548B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-1100"/>
            <a:ext cx="12192000" cy="3651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2">
                <a:lumMod val="10000"/>
                <a:lumOff val="9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" name="Rectangle 20">
            <a:extLst>
              <a:ext uri="{FF2B5EF4-FFF2-40B4-BE49-F238E27FC236}">
                <a16:creationId xmlns:a16="http://schemas.microsoft.com/office/drawing/2014/main" id="{A7B09461-1E0B-CCBB-4832-778350F10D1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-1100"/>
            <a:ext cx="838200" cy="36512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111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10" Type="http://schemas.openxmlformats.org/officeDocument/2006/relationships/image" Target="../media/image29.jpeg"/><Relationship Id="rId4" Type="http://schemas.openxmlformats.org/officeDocument/2006/relationships/tags" Target="../tags/tag4.xml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image" Target="../media/image33.png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tags" Target="../tags/tag8.xml"/><Relationship Id="rId16" Type="http://schemas.openxmlformats.org/officeDocument/2006/relationships/image" Target="../media/image36.png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../media/image31.png"/><Relationship Id="rId5" Type="http://schemas.openxmlformats.org/officeDocument/2006/relationships/tags" Target="../tags/tag11.xml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tags" Target="../tags/tag10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openxmlformats.org/officeDocument/2006/relationships/tags" Target="../tags/tag28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tags" Target="../tags/tag27.xml"/><Relationship Id="rId5" Type="http://schemas.openxmlformats.org/officeDocument/2006/relationships/tags" Target="../tags/tag21.xml"/><Relationship Id="rId10" Type="http://schemas.openxmlformats.org/officeDocument/2006/relationships/tags" Target="../tags/tag26.xml"/><Relationship Id="rId4" Type="http://schemas.openxmlformats.org/officeDocument/2006/relationships/tags" Target="../tags/tag20.xml"/><Relationship Id="rId9" Type="http://schemas.openxmlformats.org/officeDocument/2006/relationships/tags" Target="../tags/tag2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12" Type="http://schemas.openxmlformats.org/officeDocument/2006/relationships/tags" Target="../tags/tag40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tags" Target="../tags/tag39.xml"/><Relationship Id="rId5" Type="http://schemas.openxmlformats.org/officeDocument/2006/relationships/tags" Target="../tags/tag33.xml"/><Relationship Id="rId10" Type="http://schemas.openxmlformats.org/officeDocument/2006/relationships/tags" Target="../tags/tag38.xml"/><Relationship Id="rId4" Type="http://schemas.openxmlformats.org/officeDocument/2006/relationships/tags" Target="../tags/tag32.xml"/><Relationship Id="rId9" Type="http://schemas.openxmlformats.org/officeDocument/2006/relationships/tags" Target="../tags/tag3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5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jpeg"/><Relationship Id="rId17" Type="http://schemas.openxmlformats.org/officeDocument/2006/relationships/image" Target="../media/image53.png"/><Relationship Id="rId2" Type="http://schemas.openxmlformats.org/officeDocument/2006/relationships/tags" Target="../tags/tag42.xml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tags" Target="../tags/tag4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5" Type="http://schemas.openxmlformats.org/officeDocument/2006/relationships/image" Target="../media/image60.png"/><Relationship Id="rId19" Type="http://schemas.openxmlformats.org/officeDocument/2006/relationships/image" Target="../media/image55.png"/><Relationship Id="rId4" Type="http://schemas.openxmlformats.org/officeDocument/2006/relationships/image" Target="../media/image49.png"/><Relationship Id="rId1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tags" Target="../tags/tag45.xml"/><Relationship Id="rId7" Type="http://schemas.openxmlformats.org/officeDocument/2006/relationships/image" Target="../media/image61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8.png"/><Relationship Id="rId4" Type="http://schemas.openxmlformats.org/officeDocument/2006/relationships/tags" Target="../tags/tag46.xml"/><Relationship Id="rId9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tags" Target="../tags/tag4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7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image" Target="../media/image86.png"/><Relationship Id="rId5" Type="http://schemas.openxmlformats.org/officeDocument/2006/relationships/tags" Target="../tags/tag51.xml"/><Relationship Id="rId10" Type="http://schemas.openxmlformats.org/officeDocument/2006/relationships/image" Target="../media/image85.png"/><Relationship Id="rId4" Type="http://schemas.openxmlformats.org/officeDocument/2006/relationships/tags" Target="../tags/tag50.xml"/><Relationship Id="rId9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3" Type="http://schemas.openxmlformats.org/officeDocument/2006/relationships/tags" Target="../tags/tag55.xml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9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1.png"/><Relationship Id="rId4" Type="http://schemas.openxmlformats.org/officeDocument/2006/relationships/tags" Target="../tags/tag56.xml"/><Relationship Id="rId9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tags" Target="../tags/tag59.xml"/><Relationship Id="rId7" Type="http://schemas.openxmlformats.org/officeDocument/2006/relationships/image" Target="../media/image97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0.png"/><Relationship Id="rId4" Type="http://schemas.openxmlformats.org/officeDocument/2006/relationships/tags" Target="../tags/tag60.xml"/><Relationship Id="rId9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2.xml"/><Relationship Id="rId12" Type="http://schemas.openxmlformats.org/officeDocument/2006/relationships/image" Target="../media/image106.png"/><Relationship Id="rId17" Type="http://schemas.openxmlformats.org/officeDocument/2006/relationships/image" Target="../media/image56.png"/><Relationship Id="rId2" Type="http://schemas.openxmlformats.org/officeDocument/2006/relationships/tags" Target="../tags/tag62.xml"/><Relationship Id="rId16" Type="http://schemas.openxmlformats.org/officeDocument/2006/relationships/image" Target="../media/image55.png"/><Relationship Id="rId1" Type="http://schemas.openxmlformats.org/officeDocument/2006/relationships/tags" Target="../tags/tag61.xml"/><Relationship Id="rId11" Type="http://schemas.openxmlformats.org/officeDocument/2006/relationships/image" Target="../media/image105.png"/><Relationship Id="rId15" Type="http://schemas.openxmlformats.org/officeDocument/2006/relationships/image" Target="../media/image54.png"/><Relationship Id="rId4" Type="http://schemas.openxmlformats.org/officeDocument/2006/relationships/image" Target="../media/image51.jpeg"/><Relationship Id="rId1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7.jpe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svg"/><Relationship Id="rId4" Type="http://schemas.openxmlformats.org/officeDocument/2006/relationships/image" Target="../media/image12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10" Type="http://schemas.openxmlformats.org/officeDocument/2006/relationships/image" Target="../media/image125.png"/><Relationship Id="rId4" Type="http://schemas.openxmlformats.org/officeDocument/2006/relationships/image" Target="../media/image128.png"/><Relationship Id="rId9" Type="http://schemas.openxmlformats.org/officeDocument/2006/relationships/image" Target="../media/image12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23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42.png"/><Relationship Id="rId3" Type="http://schemas.openxmlformats.org/officeDocument/2006/relationships/tags" Target="../tags/tag65.xml"/><Relationship Id="rId7" Type="http://schemas.openxmlformats.org/officeDocument/2006/relationships/image" Target="../media/image126.png"/><Relationship Id="rId12" Type="http://schemas.openxmlformats.org/officeDocument/2006/relationships/image" Target="../media/image137.png"/><Relationship Id="rId17" Type="http://schemas.openxmlformats.org/officeDocument/2006/relationships/image" Target="../media/image146.png"/><Relationship Id="rId2" Type="http://schemas.openxmlformats.org/officeDocument/2006/relationships/tags" Target="../tags/tag64.xml"/><Relationship Id="rId16" Type="http://schemas.openxmlformats.org/officeDocument/2006/relationships/image" Target="../media/image145.png"/><Relationship Id="rId1" Type="http://schemas.openxmlformats.org/officeDocument/2006/relationships/tags" Target="../tags/tag63.xml"/><Relationship Id="rId6" Type="http://schemas.openxmlformats.org/officeDocument/2006/relationships/image" Target="../media/image123.png"/><Relationship Id="rId11" Type="http://schemas.openxmlformats.org/officeDocument/2006/relationships/image" Target="../media/image14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44.png"/><Relationship Id="rId10" Type="http://schemas.openxmlformats.org/officeDocument/2006/relationships/image" Target="../media/image122.png"/><Relationship Id="rId4" Type="http://schemas.openxmlformats.org/officeDocument/2006/relationships/tags" Target="../tags/tag66.xml"/><Relationship Id="rId9" Type="http://schemas.openxmlformats.org/officeDocument/2006/relationships/image" Target="../media/image139.png"/><Relationship Id="rId14" Type="http://schemas.openxmlformats.org/officeDocument/2006/relationships/image" Target="../media/image14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25.png"/><Relationship Id="rId4" Type="http://schemas.openxmlformats.org/officeDocument/2006/relationships/image" Target="../media/image12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125.png"/><Relationship Id="rId4" Type="http://schemas.openxmlformats.org/officeDocument/2006/relationships/image" Target="../media/image12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image" Target="../media/image1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verydaymarketing.co/knowledge/data-101-how-different-structured-unstructured-and-semi-structured-data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7" Type="http://schemas.openxmlformats.org/officeDocument/2006/relationships/image" Target="../media/image125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3.png"/><Relationship Id="rId4" Type="http://schemas.openxmlformats.org/officeDocument/2006/relationships/image" Target="../media/image15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0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11" Type="http://schemas.openxmlformats.org/officeDocument/2006/relationships/image" Target="../media/image164.png"/><Relationship Id="rId5" Type="http://schemas.openxmlformats.org/officeDocument/2006/relationships/image" Target="../media/image122.png"/><Relationship Id="rId10" Type="http://schemas.openxmlformats.org/officeDocument/2006/relationships/image" Target="../media/image163.png"/><Relationship Id="rId4" Type="http://schemas.openxmlformats.org/officeDocument/2006/relationships/image" Target="../media/image123.png"/><Relationship Id="rId9" Type="http://schemas.openxmlformats.org/officeDocument/2006/relationships/image" Target="../media/image16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73.png"/><Relationship Id="rId18" Type="http://schemas.openxmlformats.org/officeDocument/2006/relationships/image" Target="../media/image178.png"/><Relationship Id="rId3" Type="http://schemas.openxmlformats.org/officeDocument/2006/relationships/image" Target="../media/image123.png"/><Relationship Id="rId7" Type="http://schemas.openxmlformats.org/officeDocument/2006/relationships/image" Target="../media/image167.png"/><Relationship Id="rId12" Type="http://schemas.openxmlformats.org/officeDocument/2006/relationships/image" Target="../media/image172.png"/><Relationship Id="rId17" Type="http://schemas.openxmlformats.org/officeDocument/2006/relationships/image" Target="../media/image177.png"/><Relationship Id="rId2" Type="http://schemas.openxmlformats.org/officeDocument/2006/relationships/image" Target="../media/image165.png"/><Relationship Id="rId16" Type="http://schemas.openxmlformats.org/officeDocument/2006/relationships/image" Target="../media/image176.png"/><Relationship Id="rId20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11" Type="http://schemas.openxmlformats.org/officeDocument/2006/relationships/image" Target="../media/image171.png"/><Relationship Id="rId5" Type="http://schemas.openxmlformats.org/officeDocument/2006/relationships/image" Target="../media/image125.png"/><Relationship Id="rId15" Type="http://schemas.openxmlformats.org/officeDocument/2006/relationships/image" Target="../media/image175.png"/><Relationship Id="rId10" Type="http://schemas.openxmlformats.org/officeDocument/2006/relationships/image" Target="../media/image170.png"/><Relationship Id="rId19" Type="http://schemas.openxmlformats.org/officeDocument/2006/relationships/image" Target="../media/image179.png"/><Relationship Id="rId4" Type="http://schemas.openxmlformats.org/officeDocument/2006/relationships/image" Target="../media/image122.png"/><Relationship Id="rId9" Type="http://schemas.openxmlformats.org/officeDocument/2006/relationships/image" Target="../media/image169.png"/><Relationship Id="rId14" Type="http://schemas.openxmlformats.org/officeDocument/2006/relationships/image" Target="../media/image17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25B479-6C91-C2B7-A0CF-F985248738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89987"/>
            <a:ext cx="12192000" cy="2387600"/>
          </a:xfrm>
        </p:spPr>
        <p:txBody>
          <a:bodyPr/>
          <a:lstStyle/>
          <a:p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</a:rPr>
              <a:t>网络空间安全</a:t>
            </a:r>
            <a:br>
              <a:rPr lang="en-US" altLang="zh-CN" sz="36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zh-CN" altLang="en-US" dirty="0"/>
              <a:t>数据隐私保护：差分隐私与安全多方计算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5B61E88-A4A8-C4B1-F04E-62F5D7B74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77587"/>
            <a:ext cx="9144000" cy="1655762"/>
          </a:xfrm>
        </p:spPr>
        <p:txBody>
          <a:bodyPr anchor="t">
            <a:normAutofit lnSpcReduction="10000"/>
          </a:bodyPr>
          <a:lstStyle/>
          <a:p>
            <a:r>
              <a:rPr lang="zh-CN" altLang="en-US" dirty="0"/>
              <a:t>东南大学 网络空间安全学院</a:t>
            </a:r>
            <a:endParaRPr lang="en-US" altLang="zh-CN" dirty="0"/>
          </a:p>
          <a:p>
            <a:r>
              <a:rPr lang="zh-CN" altLang="en-US" dirty="0"/>
              <a:t>邱远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sz="2000" dirty="0"/>
              <a:t>2026</a:t>
            </a:r>
            <a:r>
              <a:rPr lang="zh-CN" altLang="en-US" sz="2000" dirty="0"/>
              <a:t>年</a:t>
            </a:r>
            <a:r>
              <a:rPr lang="en-US" altLang="zh-CN" sz="2000" dirty="0"/>
              <a:t>4</a:t>
            </a:r>
            <a:r>
              <a:rPr lang="zh-CN" altLang="en-US" sz="2000" dirty="0"/>
              <a:t>月</a:t>
            </a:r>
            <a:r>
              <a:rPr lang="en-US" altLang="zh-CN" sz="2000" dirty="0"/>
              <a:t>20</a:t>
            </a:r>
            <a:r>
              <a:rPr lang="zh-CN" altLang="en-US" sz="2000" dirty="0"/>
              <a:t>日</a:t>
            </a:r>
            <a:endParaRPr lang="en-US" altLang="zh-CN" sz="2000" dirty="0"/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B09C4EB1-1825-B498-3BBB-0C1EBF5D2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28908" y="268964"/>
            <a:ext cx="2245642" cy="112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63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0725E8-4B7C-3D90-2B8A-041D00171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大数据处理中面临哪些问题？如何解决？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A3854A-8756-A7BA-B13C-8488E3720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10</a:t>
            </a:fld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F55A6D3-A598-8705-934E-83CCF4418AD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7371" y="1959927"/>
            <a:ext cx="3389573" cy="4076700"/>
          </a:xfrm>
          <a:prstGeom prst="rect">
            <a:avLst/>
          </a:prstGeom>
          <a:noFill/>
          <a:ln w="28575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圆角矩形 31">
            <a:extLst>
              <a:ext uri="{FF2B5EF4-FFF2-40B4-BE49-F238E27FC236}">
                <a16:creationId xmlns:a16="http://schemas.microsoft.com/office/drawing/2014/main" id="{3C28373D-AB4A-E7ED-1F72-A58BDDBFDA4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77397" y="1646872"/>
            <a:ext cx="3027680" cy="4953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数据量大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3755FBD-345F-D33C-3391-22A82D6687AF}"/>
              </a:ext>
            </a:extLst>
          </p:cNvPr>
          <p:cNvSpPr/>
          <p:nvPr/>
        </p:nvSpPr>
        <p:spPr>
          <a:xfrm>
            <a:off x="1039366" y="2373989"/>
            <a:ext cx="2903743" cy="57363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/>
                </a:solidFill>
                <a:latin typeface="Times New Roman"/>
                <a:ea typeface="微软雅黑"/>
              </a:rPr>
              <a:t>单台机器无法处理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4" name="箭头: 右 13">
            <a:extLst>
              <a:ext uri="{FF2B5EF4-FFF2-40B4-BE49-F238E27FC236}">
                <a16:creationId xmlns:a16="http://schemas.microsoft.com/office/drawing/2014/main" id="{327A04C7-81C1-FBFB-32DE-40A08E3D8A37}"/>
              </a:ext>
            </a:extLst>
          </p:cNvPr>
          <p:cNvSpPr/>
          <p:nvPr/>
        </p:nvSpPr>
        <p:spPr>
          <a:xfrm rot="5400000">
            <a:off x="2354075" y="2566808"/>
            <a:ext cx="274320" cy="12922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221E702-C26A-6BD8-0ECE-B35C91C22369}"/>
              </a:ext>
            </a:extLst>
          </p:cNvPr>
          <p:cNvSpPr/>
          <p:nvPr/>
        </p:nvSpPr>
        <p:spPr>
          <a:xfrm>
            <a:off x="1039366" y="3478212"/>
            <a:ext cx="2903743" cy="57363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/>
                </a:solidFill>
                <a:latin typeface="Times New Roman"/>
                <a:ea typeface="微软雅黑"/>
              </a:rPr>
              <a:t>分布式计算</a:t>
            </a:r>
            <a:r>
              <a:rPr lang="en-US" altLang="zh-CN" dirty="0">
                <a:solidFill>
                  <a:prstClr val="black"/>
                </a:solidFill>
                <a:latin typeface="Times New Roman"/>
                <a:ea typeface="微软雅黑"/>
              </a:rPr>
              <a:t> / </a:t>
            </a:r>
            <a:r>
              <a:rPr lang="zh-CN" altLang="en-US" dirty="0">
                <a:solidFill>
                  <a:prstClr val="black"/>
                </a:solidFill>
                <a:latin typeface="Times New Roman"/>
                <a:ea typeface="微软雅黑"/>
              </a:rPr>
              <a:t>云计算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7510C8B-094B-2D32-285A-4089F6C6A1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362132" y="1959927"/>
            <a:ext cx="3467735" cy="4076700"/>
          </a:xfrm>
          <a:prstGeom prst="rect">
            <a:avLst/>
          </a:prstGeom>
          <a:noFill/>
          <a:ln w="28575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圆角矩形 31">
            <a:extLst>
              <a:ext uri="{FF2B5EF4-FFF2-40B4-BE49-F238E27FC236}">
                <a16:creationId xmlns:a16="http://schemas.microsoft.com/office/drawing/2014/main" id="{245E88CC-4A8E-D721-B447-0A7795A4B22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582160" y="1646872"/>
            <a:ext cx="3027680" cy="4953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数据质量差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7C95B51-BD58-52E5-5332-B1541A76F37C}"/>
              </a:ext>
            </a:extLst>
          </p:cNvPr>
          <p:cNvSpPr/>
          <p:nvPr/>
        </p:nvSpPr>
        <p:spPr>
          <a:xfrm>
            <a:off x="4644127" y="2373989"/>
            <a:ext cx="2903743" cy="57363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/>
                </a:solidFill>
                <a:latin typeface="Times New Roman"/>
                <a:ea typeface="微软雅黑"/>
              </a:rPr>
              <a:t>信息密度低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9" name="箭头: 右 18">
            <a:extLst>
              <a:ext uri="{FF2B5EF4-FFF2-40B4-BE49-F238E27FC236}">
                <a16:creationId xmlns:a16="http://schemas.microsoft.com/office/drawing/2014/main" id="{05EF19B8-E55D-1FBB-E31A-9B97C929CA5A}"/>
              </a:ext>
            </a:extLst>
          </p:cNvPr>
          <p:cNvSpPr/>
          <p:nvPr/>
        </p:nvSpPr>
        <p:spPr>
          <a:xfrm rot="5400000">
            <a:off x="5958837" y="2566808"/>
            <a:ext cx="274320" cy="12922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1C3F09C4-0E1E-21C7-3DDE-6854B139040C}"/>
              </a:ext>
            </a:extLst>
          </p:cNvPr>
          <p:cNvSpPr/>
          <p:nvPr/>
        </p:nvSpPr>
        <p:spPr>
          <a:xfrm>
            <a:off x="4644127" y="3478211"/>
            <a:ext cx="2903743" cy="57363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/>
                </a:solidFill>
                <a:latin typeface="Times New Roman"/>
                <a:ea typeface="微软雅黑"/>
              </a:rPr>
              <a:t>数据清洗</a:t>
            </a:r>
            <a:r>
              <a:rPr lang="en-US" altLang="zh-CN" dirty="0">
                <a:solidFill>
                  <a:prstClr val="black"/>
                </a:solidFill>
                <a:latin typeface="Times New Roman"/>
                <a:ea typeface="微软雅黑"/>
              </a:rPr>
              <a:t> / </a:t>
            </a:r>
            <a:r>
              <a:rPr lang="zh-CN" altLang="en-US" dirty="0">
                <a:solidFill>
                  <a:prstClr val="black"/>
                </a:solidFill>
                <a:latin typeface="Times New Roman"/>
                <a:ea typeface="微软雅黑"/>
              </a:rPr>
              <a:t>数据挖掘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pic>
        <p:nvPicPr>
          <p:cNvPr id="8198" name="Picture 6" descr="中国云计算的发展历史中国云计算的五大巨头_产经资讯_嘻嘻网">
            <a:extLst>
              <a:ext uri="{FF2B5EF4-FFF2-40B4-BE49-F238E27FC236}">
                <a16:creationId xmlns:a16="http://schemas.microsoft.com/office/drawing/2014/main" id="{05713EF3-B2F4-415F-B3AC-80CEA0F9E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259" y="4235905"/>
            <a:ext cx="2013951" cy="161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Top 5 benefits of effective data cleaning - RoboticsBiz">
            <a:extLst>
              <a:ext uri="{FF2B5EF4-FFF2-40B4-BE49-F238E27FC236}">
                <a16:creationId xmlns:a16="http://schemas.microsoft.com/office/drawing/2014/main" id="{DEB1A14E-C284-AA6F-3A4A-BB3D2600B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512" y="4235905"/>
            <a:ext cx="2472969" cy="161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29005383-7A24-AD96-C56C-740ABF6EB74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038546" y="1959927"/>
            <a:ext cx="3467735" cy="4076700"/>
          </a:xfrm>
          <a:prstGeom prst="rect">
            <a:avLst/>
          </a:prstGeom>
          <a:noFill/>
          <a:ln w="28575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圆角矩形 31">
            <a:extLst>
              <a:ext uri="{FF2B5EF4-FFF2-40B4-BE49-F238E27FC236}">
                <a16:creationId xmlns:a16="http://schemas.microsoft.com/office/drawing/2014/main" id="{FD8D46CB-8BF1-E762-3DD1-7A2FD17F2D15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258574" y="1646872"/>
            <a:ext cx="3027680" cy="4953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数据速度快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7B6CA18-83ED-F21B-0672-20C525909770}"/>
              </a:ext>
            </a:extLst>
          </p:cNvPr>
          <p:cNvSpPr/>
          <p:nvPr/>
        </p:nvSpPr>
        <p:spPr>
          <a:xfrm>
            <a:off x="8320541" y="2373989"/>
            <a:ext cx="2903743" cy="57363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/>
                </a:solidFill>
                <a:latin typeface="Times New Roman"/>
                <a:ea typeface="微软雅黑"/>
              </a:rPr>
              <a:t>算法延迟、阻塞问题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26" name="箭头: 右 25">
            <a:extLst>
              <a:ext uri="{FF2B5EF4-FFF2-40B4-BE49-F238E27FC236}">
                <a16:creationId xmlns:a16="http://schemas.microsoft.com/office/drawing/2014/main" id="{F0AFBBFD-DAB7-DAED-7257-1E71D9FCEFC8}"/>
              </a:ext>
            </a:extLst>
          </p:cNvPr>
          <p:cNvSpPr/>
          <p:nvPr/>
        </p:nvSpPr>
        <p:spPr>
          <a:xfrm rot="5400000">
            <a:off x="9635251" y="2566808"/>
            <a:ext cx="274320" cy="12922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C9E7E282-B242-231C-1B15-74FECB7E9F47}"/>
              </a:ext>
            </a:extLst>
          </p:cNvPr>
          <p:cNvSpPr/>
          <p:nvPr/>
        </p:nvSpPr>
        <p:spPr>
          <a:xfrm>
            <a:off x="8320541" y="3478211"/>
            <a:ext cx="2903743" cy="57363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流数据算法</a:t>
            </a:r>
          </a:p>
        </p:txBody>
      </p:sp>
      <p:pic>
        <p:nvPicPr>
          <p:cNvPr id="8202" name="Picture 10" descr="BigDATAwire - Data Science • AI • Advanced Analytics">
            <a:extLst>
              <a:ext uri="{FF2B5EF4-FFF2-40B4-BE49-F238E27FC236}">
                <a16:creationId xmlns:a16="http://schemas.microsoft.com/office/drawing/2014/main" id="{22C808CC-4A71-72E1-DB07-377FD7D66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807" y="4235905"/>
            <a:ext cx="2425208" cy="16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29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7F59BE-D6DD-CD30-0CEF-37AA2EBBD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大数据隐私问题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2257CB-D2BA-C5C8-EC73-306939AAF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11</a:t>
            </a:fld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7441B37-3D2A-8066-09EB-EAF5072A5D6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184091" y="1518920"/>
            <a:ext cx="3631749" cy="2402840"/>
          </a:xfrm>
          <a:prstGeom prst="rect">
            <a:avLst/>
          </a:prstGeom>
          <a:noFill/>
          <a:ln w="28575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圆角矩形 31">
            <a:extLst>
              <a:ext uri="{FF2B5EF4-FFF2-40B4-BE49-F238E27FC236}">
                <a16:creationId xmlns:a16="http://schemas.microsoft.com/office/drawing/2014/main" id="{D66B6AE7-815B-9BE2-B53B-82BF35DC66C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90469" y="1885156"/>
            <a:ext cx="587243" cy="1670368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传统媒体</a:t>
            </a:r>
          </a:p>
        </p:txBody>
      </p:sp>
      <p:pic>
        <p:nvPicPr>
          <p:cNvPr id="9218" name="Picture 2" descr="新聞を読む子供のイラスト">
            <a:extLst>
              <a:ext uri="{FF2B5EF4-FFF2-40B4-BE49-F238E27FC236}">
                <a16:creationId xmlns:a16="http://schemas.microsoft.com/office/drawing/2014/main" id="{72B8BB05-B07B-4576-489E-F790782D2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909" y="1747520"/>
            <a:ext cx="919480" cy="91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テレビでコンサートを見る人のイラスト（男性）">
            <a:extLst>
              <a:ext uri="{FF2B5EF4-FFF2-40B4-BE49-F238E27FC236}">
                <a16:creationId xmlns:a16="http://schemas.microsoft.com/office/drawing/2014/main" id="{92E8E52C-A908-E606-8FBA-AED1E3AE8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587" y="1656080"/>
            <a:ext cx="1263650" cy="101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真剣な顔でラジオを聴く人のイラスト（女性）">
            <a:extLst>
              <a:ext uri="{FF2B5EF4-FFF2-40B4-BE49-F238E27FC236}">
                <a16:creationId xmlns:a16="http://schemas.microsoft.com/office/drawing/2014/main" id="{63DAB5A2-9B8A-34C7-BB8B-FE3BA1D32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314" y="2777370"/>
            <a:ext cx="990075" cy="103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立ち読みのイラスト">
            <a:extLst>
              <a:ext uri="{FF2B5EF4-FFF2-40B4-BE49-F238E27FC236}">
                <a16:creationId xmlns:a16="http://schemas.microsoft.com/office/drawing/2014/main" id="{726BC7FC-2D48-6643-9E36-84F51B9B5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065" y="2777370"/>
            <a:ext cx="981808" cy="111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箭头: 右 6">
            <a:extLst>
              <a:ext uri="{FF2B5EF4-FFF2-40B4-BE49-F238E27FC236}">
                <a16:creationId xmlns:a16="http://schemas.microsoft.com/office/drawing/2014/main" id="{A0B04CDF-1DBA-059A-C72A-0A03A900C62B}"/>
              </a:ext>
            </a:extLst>
          </p:cNvPr>
          <p:cNvSpPr/>
          <p:nvPr/>
        </p:nvSpPr>
        <p:spPr>
          <a:xfrm>
            <a:off x="5106913" y="2020887"/>
            <a:ext cx="274320" cy="12922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36EDBD2-D1EF-FD91-FF59-3875BFE653F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624011" y="1513840"/>
            <a:ext cx="2986589" cy="2402840"/>
          </a:xfrm>
          <a:prstGeom prst="rect">
            <a:avLst/>
          </a:prstGeom>
          <a:noFill/>
          <a:ln w="28575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0C99264-3C6C-E7A2-51D3-7649D48C62DC}"/>
              </a:ext>
            </a:extLst>
          </p:cNvPr>
          <p:cNvSpPr txBox="1"/>
          <p:nvPr/>
        </p:nvSpPr>
        <p:spPr>
          <a:xfrm>
            <a:off x="5819899" y="1565195"/>
            <a:ext cx="2099821" cy="21207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人工采集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用户被动接受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编辑审核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个体数据少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更新周期慢</a:t>
            </a:r>
            <a:endParaRPr lang="en-US" altLang="zh-CN" dirty="0"/>
          </a:p>
        </p:txBody>
      </p:sp>
      <p:sp>
        <p:nvSpPr>
          <p:cNvPr id="10" name="箭头: 右 9">
            <a:extLst>
              <a:ext uri="{FF2B5EF4-FFF2-40B4-BE49-F238E27FC236}">
                <a16:creationId xmlns:a16="http://schemas.microsoft.com/office/drawing/2014/main" id="{3F9FAF18-E019-7F66-FBEB-8BC4A948FE86}"/>
              </a:ext>
            </a:extLst>
          </p:cNvPr>
          <p:cNvSpPr/>
          <p:nvPr/>
        </p:nvSpPr>
        <p:spPr>
          <a:xfrm>
            <a:off x="8906753" y="2020887"/>
            <a:ext cx="274320" cy="12922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31">
            <a:extLst>
              <a:ext uri="{FF2B5EF4-FFF2-40B4-BE49-F238E27FC236}">
                <a16:creationId xmlns:a16="http://schemas.microsoft.com/office/drawing/2014/main" id="{172FF93F-37A1-881F-7999-AF5F2D8AD39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466498" y="1880076"/>
            <a:ext cx="1887302" cy="1670368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隐私风险</a:t>
            </a:r>
            <a:endParaRPr lang="en-US" altLang="zh-CN" sz="2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 defTabSz="457200"/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较低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770F725-06BF-E0DD-4A47-092C06335BA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184091" y="4058920"/>
            <a:ext cx="3631749" cy="2402840"/>
          </a:xfrm>
          <a:prstGeom prst="rect">
            <a:avLst/>
          </a:prstGeom>
          <a:noFill/>
          <a:ln w="28575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圆角矩形 31">
            <a:extLst>
              <a:ext uri="{FF2B5EF4-FFF2-40B4-BE49-F238E27FC236}">
                <a16:creationId xmlns:a16="http://schemas.microsoft.com/office/drawing/2014/main" id="{EC6411B8-923E-64A1-A1B9-9B61ABA24780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90469" y="4425156"/>
            <a:ext cx="587243" cy="1670368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大数据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B9FD4EE-3033-13FD-7A0C-4470F06C3BC4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24011" y="4058920"/>
            <a:ext cx="2986589" cy="2402840"/>
          </a:xfrm>
          <a:prstGeom prst="rect">
            <a:avLst/>
          </a:prstGeom>
          <a:noFill/>
          <a:ln w="28575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B649C76-C487-4F5B-5E3D-0D18CC44E1E0}"/>
              </a:ext>
            </a:extLst>
          </p:cNvPr>
          <p:cNvSpPr txBox="1"/>
          <p:nvPr/>
        </p:nvSpPr>
        <p:spPr>
          <a:xfrm>
            <a:off x="5819899" y="4199985"/>
            <a:ext cx="2099821" cy="21207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自动采集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用户主动交互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泄露难以察觉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可关联性强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实时更新</a:t>
            </a:r>
            <a:endParaRPr lang="en-US" altLang="zh-CN" dirty="0"/>
          </a:p>
        </p:txBody>
      </p:sp>
      <p:sp>
        <p:nvSpPr>
          <p:cNvPr id="17" name="箭头: 右 16">
            <a:extLst>
              <a:ext uri="{FF2B5EF4-FFF2-40B4-BE49-F238E27FC236}">
                <a16:creationId xmlns:a16="http://schemas.microsoft.com/office/drawing/2014/main" id="{4BBC5831-D484-9A70-0C04-18C38DFC4A72}"/>
              </a:ext>
            </a:extLst>
          </p:cNvPr>
          <p:cNvSpPr/>
          <p:nvPr/>
        </p:nvSpPr>
        <p:spPr>
          <a:xfrm>
            <a:off x="5106913" y="4614226"/>
            <a:ext cx="274320" cy="12922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箭头: 右 17">
            <a:extLst>
              <a:ext uri="{FF2B5EF4-FFF2-40B4-BE49-F238E27FC236}">
                <a16:creationId xmlns:a16="http://schemas.microsoft.com/office/drawing/2014/main" id="{16FE2083-1D2E-2A70-B813-E7CC85B09C43}"/>
              </a:ext>
            </a:extLst>
          </p:cNvPr>
          <p:cNvSpPr/>
          <p:nvPr/>
        </p:nvSpPr>
        <p:spPr>
          <a:xfrm>
            <a:off x="8906753" y="4617916"/>
            <a:ext cx="274320" cy="12922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圆角矩形 31">
            <a:extLst>
              <a:ext uri="{FF2B5EF4-FFF2-40B4-BE49-F238E27FC236}">
                <a16:creationId xmlns:a16="http://schemas.microsoft.com/office/drawing/2014/main" id="{CFADA57E-8CB2-0810-4A3B-26C138A43D30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9466498" y="4425156"/>
            <a:ext cx="1887302" cy="1670368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隐私风险</a:t>
            </a:r>
            <a:endParaRPr lang="en-US" altLang="zh-CN" sz="2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 defTabSz="457200"/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较高</a:t>
            </a:r>
          </a:p>
        </p:txBody>
      </p:sp>
      <p:pic>
        <p:nvPicPr>
          <p:cNvPr id="9228" name="Picture 12" descr="検索エンジンを使う人のイラスト">
            <a:extLst>
              <a:ext uri="{FF2B5EF4-FFF2-40B4-BE49-F238E27FC236}">
                <a16:creationId xmlns:a16="http://schemas.microsoft.com/office/drawing/2014/main" id="{5D7FA601-2614-A589-B308-8DF3F5D2A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719" y="3998156"/>
            <a:ext cx="1293246" cy="125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携帯で買い物をしている人のイラスト">
            <a:extLst>
              <a:ext uri="{FF2B5EF4-FFF2-40B4-BE49-F238E27FC236}">
                <a16:creationId xmlns:a16="http://schemas.microsoft.com/office/drawing/2014/main" id="{7EF6D615-776E-28BE-C9B4-3AFAC5CD7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398" y="5296131"/>
            <a:ext cx="1020969" cy="111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メッセージアプリのイラスト">
            <a:extLst>
              <a:ext uri="{FF2B5EF4-FFF2-40B4-BE49-F238E27FC236}">
                <a16:creationId xmlns:a16="http://schemas.microsoft.com/office/drawing/2014/main" id="{BF607BA7-E7A4-6848-4C3E-1F67B758C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362" y="4119950"/>
            <a:ext cx="825002" cy="108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タクシーを止める人のイラスト">
            <a:extLst>
              <a:ext uri="{FF2B5EF4-FFF2-40B4-BE49-F238E27FC236}">
                <a16:creationId xmlns:a16="http://schemas.microsoft.com/office/drawing/2014/main" id="{F66104A6-9E6E-E52C-488B-75067D2A0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853" y="5246053"/>
            <a:ext cx="1297116" cy="11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75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174FB8-A77C-D9A4-0E00-893AACC5E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滴滴公司行政处罚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A5A702-830E-30E6-0C40-C7C49E060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2022</a:t>
            </a:r>
            <a:r>
              <a:rPr lang="zh-CN" altLang="en-US" dirty="0"/>
              <a:t>年</a:t>
            </a:r>
            <a:r>
              <a:rPr lang="en-US" altLang="zh-CN" dirty="0"/>
              <a:t>7</a:t>
            </a:r>
            <a:r>
              <a:rPr lang="zh-CN" altLang="en-US" dirty="0"/>
              <a:t>月</a:t>
            </a:r>
            <a:r>
              <a:rPr lang="en-US" altLang="zh-CN" dirty="0"/>
              <a:t>21</a:t>
            </a:r>
            <a:r>
              <a:rPr lang="zh-CN" altLang="en-US" dirty="0"/>
              <a:t>日，国家互联网信息办公室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/>
              <a:t>对滴滴公司依法作出行政处罚。滴滴被罚</a:t>
            </a:r>
            <a:r>
              <a:rPr lang="en-US" altLang="zh-CN" dirty="0">
                <a:solidFill>
                  <a:srgbClr val="C00000"/>
                </a:solidFill>
              </a:rPr>
              <a:t>80.26</a:t>
            </a:r>
            <a:r>
              <a:rPr lang="zh-CN" altLang="en-US" dirty="0">
                <a:solidFill>
                  <a:srgbClr val="C00000"/>
                </a:solidFill>
              </a:rPr>
              <a:t>亿元</a:t>
            </a:r>
            <a:r>
              <a:rPr lang="zh-CN" altLang="en-US" dirty="0"/>
              <a:t>，对董事长兼</a:t>
            </a:r>
            <a:r>
              <a:rPr lang="en-US" altLang="zh-CN" dirty="0"/>
              <a:t>CEO</a:t>
            </a:r>
            <a:r>
              <a:rPr lang="zh-CN" altLang="en-US" dirty="0"/>
              <a:t>程维、总裁柳青各处人民币</a:t>
            </a:r>
            <a:r>
              <a:rPr lang="en-US" altLang="zh-CN" dirty="0">
                <a:solidFill>
                  <a:srgbClr val="C00000"/>
                </a:solidFill>
              </a:rPr>
              <a:t>100</a:t>
            </a:r>
            <a:r>
              <a:rPr lang="zh-CN" altLang="en-US" dirty="0">
                <a:solidFill>
                  <a:srgbClr val="C00000"/>
                </a:solidFill>
              </a:rPr>
              <a:t>万元</a:t>
            </a:r>
            <a:r>
              <a:rPr lang="zh-CN" altLang="en-US" dirty="0"/>
              <a:t>罚款。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1880993-BF69-4612-1AEC-89CDEEC1C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12</a:t>
            </a:fld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1CD9382-BE3B-C109-8046-5B5AC16E526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54792" y="2875235"/>
            <a:ext cx="9675587" cy="3657540"/>
          </a:xfrm>
          <a:prstGeom prst="rect">
            <a:avLst/>
          </a:prstGeom>
          <a:noFill/>
          <a:ln w="28575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圆角矩形 31">
            <a:extLst>
              <a:ext uri="{FF2B5EF4-FFF2-40B4-BE49-F238E27FC236}">
                <a16:creationId xmlns:a16="http://schemas.microsoft.com/office/drawing/2014/main" id="{C37BFF2D-1B57-9449-A65A-8BD110CA124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61170" y="3851752"/>
            <a:ext cx="587243" cy="1670368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违法事实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C39B5B7-0474-F4B7-17EB-FC530E2287BA}"/>
              </a:ext>
            </a:extLst>
          </p:cNvPr>
          <p:cNvSpPr/>
          <p:nvPr/>
        </p:nvSpPr>
        <p:spPr>
          <a:xfrm>
            <a:off x="1620509" y="3002961"/>
            <a:ext cx="4318278" cy="57363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违法收集用户手机相册中的截图信息</a:t>
            </a:r>
            <a:r>
              <a:rPr lang="en-US" altLang="zh-CN" b="0" i="0" dirty="0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1196.39</a:t>
            </a:r>
            <a:r>
              <a:rPr lang="zh-CN" altLang="en-US" b="0" i="0" dirty="0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万条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093EEAA-40C1-23D5-26D0-C9E4B4A5CF7E}"/>
              </a:ext>
            </a:extLst>
          </p:cNvPr>
          <p:cNvSpPr/>
          <p:nvPr/>
        </p:nvSpPr>
        <p:spPr>
          <a:xfrm>
            <a:off x="1620509" y="3636817"/>
            <a:ext cx="4318278" cy="57363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过度收集用户剪切板信息、应用列表信息</a:t>
            </a:r>
            <a:r>
              <a:rPr lang="en-US" altLang="zh-CN" b="0" i="0" dirty="0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83.23</a:t>
            </a:r>
            <a:r>
              <a:rPr lang="zh-CN" altLang="en-US" b="0" i="0" dirty="0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亿条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3A0301A-B335-A65E-65CF-B603A10CD63D}"/>
              </a:ext>
            </a:extLst>
          </p:cNvPr>
          <p:cNvSpPr/>
          <p:nvPr/>
        </p:nvSpPr>
        <p:spPr>
          <a:xfrm>
            <a:off x="1620509" y="4270673"/>
            <a:ext cx="4318278" cy="121588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过度收集乘客人脸识别信息</a:t>
            </a:r>
            <a:r>
              <a:rPr lang="en-US" altLang="zh-CN" b="0" i="0" dirty="0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1.07</a:t>
            </a:r>
            <a:r>
              <a:rPr lang="zh-CN" altLang="en-US" b="0" i="0" dirty="0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亿条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、年龄段信息</a:t>
            </a:r>
            <a:r>
              <a:rPr lang="en-US" altLang="zh-CN" b="0" i="0" dirty="0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5350.92</a:t>
            </a:r>
            <a:r>
              <a:rPr lang="zh-CN" altLang="en-US" b="0" i="0" dirty="0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万条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、职业信息</a:t>
            </a:r>
            <a:r>
              <a:rPr lang="en-US" altLang="zh-CN" b="0" i="0" dirty="0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1633.56</a:t>
            </a:r>
            <a:r>
              <a:rPr lang="zh-CN" altLang="en-US" b="0" i="0" dirty="0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万条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、亲情关系信息</a:t>
            </a:r>
            <a:r>
              <a:rPr lang="en-US" altLang="zh-CN" b="0" i="0" dirty="0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138.29</a:t>
            </a:r>
            <a:r>
              <a:rPr lang="zh-CN" altLang="en-US" b="0" i="0" dirty="0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万条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、“家”和“公司”打车地址信息</a:t>
            </a:r>
            <a:r>
              <a:rPr lang="en-US" altLang="zh-CN" b="0" i="0" dirty="0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1.53</a:t>
            </a:r>
            <a:r>
              <a:rPr lang="zh-CN" altLang="en-US" b="0" i="0" dirty="0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亿条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7BBE0FF-3A8E-B7AF-2B73-2B7F4F6A0703}"/>
              </a:ext>
            </a:extLst>
          </p:cNvPr>
          <p:cNvSpPr/>
          <p:nvPr/>
        </p:nvSpPr>
        <p:spPr>
          <a:xfrm>
            <a:off x="1620509" y="5546771"/>
            <a:ext cx="4318278" cy="86576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过度收集乘客评价代驾服务时、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App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后台运行时、手机连接桔视记录仪设备时的精准位置信息</a:t>
            </a:r>
            <a:r>
              <a:rPr lang="en-US" altLang="zh-CN" b="0" i="0" dirty="0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1.67</a:t>
            </a:r>
            <a:r>
              <a:rPr lang="zh-CN" altLang="en-US" b="0" i="0" dirty="0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亿条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D730674-0808-85F9-F0EC-19126D7BB7A6}"/>
              </a:ext>
            </a:extLst>
          </p:cNvPr>
          <p:cNvSpPr/>
          <p:nvPr/>
        </p:nvSpPr>
        <p:spPr>
          <a:xfrm>
            <a:off x="6128530" y="3017278"/>
            <a:ext cx="4612105" cy="57363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过度收集司机学历信息</a:t>
            </a:r>
            <a:r>
              <a:rPr lang="en-US" altLang="zh-CN" b="0" i="0" dirty="0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14.29</a:t>
            </a:r>
            <a:r>
              <a:rPr lang="zh-CN" altLang="en-US" b="0" i="0" dirty="0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万条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，以明文形式存储司机身份证号信息</a:t>
            </a:r>
            <a:r>
              <a:rPr lang="en-US" altLang="zh-CN" b="0" i="0" dirty="0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5780.26</a:t>
            </a:r>
            <a:r>
              <a:rPr lang="zh-CN" altLang="en-US" b="0" i="0" dirty="0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万条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DB0C639-F4A5-5FD3-E819-B578022389AD}"/>
              </a:ext>
            </a:extLst>
          </p:cNvPr>
          <p:cNvSpPr/>
          <p:nvPr/>
        </p:nvSpPr>
        <p:spPr>
          <a:xfrm>
            <a:off x="6128530" y="3639988"/>
            <a:ext cx="4612105" cy="922387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在未明确告知乘客情况下分析乘客出行意图信息</a:t>
            </a:r>
            <a:r>
              <a:rPr lang="en-US" altLang="zh-CN" b="0" i="0" dirty="0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539.76</a:t>
            </a:r>
            <a:r>
              <a:rPr lang="zh-CN" altLang="en-US" b="0" i="0" dirty="0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亿条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、常驻城市信息</a:t>
            </a:r>
            <a:r>
              <a:rPr lang="en-US" altLang="zh-CN" b="0" i="0" dirty="0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15.38</a:t>
            </a:r>
            <a:r>
              <a:rPr lang="zh-CN" altLang="en-US" b="0" i="0" dirty="0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亿条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、异地商务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异地旅游信息</a:t>
            </a:r>
            <a:r>
              <a:rPr lang="en-US" altLang="zh-CN" b="0" i="0" dirty="0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3.04</a:t>
            </a:r>
            <a:r>
              <a:rPr lang="zh-CN" altLang="en-US" b="0" i="0" dirty="0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亿条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F44ED1E-23F8-E09B-A60F-B2EC922BA52F}"/>
              </a:ext>
            </a:extLst>
          </p:cNvPr>
          <p:cNvSpPr/>
          <p:nvPr/>
        </p:nvSpPr>
        <p:spPr>
          <a:xfrm>
            <a:off x="6128529" y="4643685"/>
            <a:ext cx="4612105" cy="84287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在乘客使用顺风车服务时频繁索取</a:t>
            </a:r>
            <a:r>
              <a:rPr lang="zh-CN" altLang="en-US" b="0" i="0" dirty="0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无关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的“电话</a:t>
            </a:r>
            <a:r>
              <a:rPr lang="zh-CN" altLang="en-US" b="0" i="0" dirty="0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权限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3A348E4-A580-43B4-C2DF-A33216A43828}"/>
              </a:ext>
            </a:extLst>
          </p:cNvPr>
          <p:cNvSpPr/>
          <p:nvPr/>
        </p:nvSpPr>
        <p:spPr>
          <a:xfrm>
            <a:off x="6128529" y="5579536"/>
            <a:ext cx="4612105" cy="84287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未准确、清晰说明用户设备信息等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19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项</a:t>
            </a:r>
            <a:endParaRPr lang="en-US" altLang="zh-CN" b="0" i="0" dirty="0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个人信息处理目的</a:t>
            </a:r>
          </a:p>
        </p:txBody>
      </p:sp>
      <p:pic>
        <p:nvPicPr>
          <p:cNvPr id="15362" name="Picture 2" descr="配車サービスの滴滴出行、ウーバーの中国事業買収へ＝関係筋 - WSJ">
            <a:extLst>
              <a:ext uri="{FF2B5EF4-FFF2-40B4-BE49-F238E27FC236}">
                <a16:creationId xmlns:a16="http://schemas.microsoft.com/office/drawing/2014/main" id="{AA0F5E8C-D44A-BBDC-65DB-6DF6038B8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7426" y="441055"/>
            <a:ext cx="1207305" cy="80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801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559615-C4AB-2CAE-5D8D-797AEF29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大数据隐私保护 </a:t>
            </a:r>
            <a:r>
              <a:rPr lang="en-US" altLang="zh-CN" dirty="0"/>
              <a:t>— </a:t>
            </a:r>
            <a:r>
              <a:rPr lang="zh-CN" altLang="en-US" dirty="0"/>
              <a:t>数据的一生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F6D4A48-5874-FCF6-CEED-2B94D3425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13</a:t>
            </a:fld>
            <a:endParaRPr lang="zh-CN" altLang="en-US" dirty="0"/>
          </a:p>
        </p:txBody>
      </p:sp>
      <p:sp>
        <p:nvSpPr>
          <p:cNvPr id="6" name="圆角矩形 31">
            <a:extLst>
              <a:ext uri="{FF2B5EF4-FFF2-40B4-BE49-F238E27FC236}">
                <a16:creationId xmlns:a16="http://schemas.microsoft.com/office/drawing/2014/main" id="{590502DC-45E1-976C-9F15-1CD5CEE7251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02920" y="1757086"/>
            <a:ext cx="2284531" cy="72596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数据收集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74D6C09-9F79-E589-A8F8-5C99B554332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566611" y="1694618"/>
            <a:ext cx="4998270" cy="850900"/>
          </a:xfrm>
          <a:prstGeom prst="rect">
            <a:avLst/>
          </a:prstGeom>
          <a:noFill/>
          <a:ln w="28575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 defTabSz="457200">
              <a:buFont typeface="Arial" panose="020B0604020202020204" pitchFamily="34" charset="0"/>
              <a:buChar char="•"/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0762F31-F26E-E7DA-19EB-0B4A72906933}"/>
              </a:ext>
            </a:extLst>
          </p:cNvPr>
          <p:cNvSpPr/>
          <p:nvPr/>
        </p:nvSpPr>
        <p:spPr>
          <a:xfrm>
            <a:off x="3681693" y="1833249"/>
            <a:ext cx="1484667" cy="57363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/>
                </a:solidFill>
                <a:latin typeface="Times New Roman"/>
                <a:ea typeface="微软雅黑"/>
              </a:rPr>
              <a:t>用户许可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D8F160C-6EF1-698C-A580-5EF2253E05D6}"/>
              </a:ext>
            </a:extLst>
          </p:cNvPr>
          <p:cNvSpPr/>
          <p:nvPr/>
        </p:nvSpPr>
        <p:spPr>
          <a:xfrm>
            <a:off x="5317678" y="1833249"/>
            <a:ext cx="1484667" cy="57363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/>
                </a:solidFill>
                <a:latin typeface="Times New Roman"/>
                <a:ea typeface="微软雅黑"/>
              </a:rPr>
              <a:t>数据透明度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37B3E92-78FF-728F-7B35-C1F32D73F0DD}"/>
              </a:ext>
            </a:extLst>
          </p:cNvPr>
          <p:cNvSpPr/>
          <p:nvPr/>
        </p:nvSpPr>
        <p:spPr>
          <a:xfrm>
            <a:off x="6953663" y="1833249"/>
            <a:ext cx="1484667" cy="57363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/>
                </a:solidFill>
                <a:latin typeface="Times New Roman"/>
                <a:ea typeface="微软雅黑"/>
              </a:rPr>
              <a:t>数据最小化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3" name="圆角矩形 31">
            <a:extLst>
              <a:ext uri="{FF2B5EF4-FFF2-40B4-BE49-F238E27FC236}">
                <a16:creationId xmlns:a16="http://schemas.microsoft.com/office/drawing/2014/main" id="{C8015456-D956-7990-3951-003E5368CB1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344041" y="1751962"/>
            <a:ext cx="2284531" cy="72596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釜底抽薪</a:t>
            </a:r>
          </a:p>
        </p:txBody>
      </p:sp>
      <p:sp>
        <p:nvSpPr>
          <p:cNvPr id="14" name="圆角矩形 31">
            <a:extLst>
              <a:ext uri="{FF2B5EF4-FFF2-40B4-BE49-F238E27FC236}">
                <a16:creationId xmlns:a16="http://schemas.microsoft.com/office/drawing/2014/main" id="{826671AD-B7D0-90B9-8B4D-85C9569B524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02918" y="2912986"/>
            <a:ext cx="2284531" cy="72596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数据存储</a:t>
            </a:r>
          </a:p>
        </p:txBody>
      </p:sp>
      <p:sp>
        <p:nvSpPr>
          <p:cNvPr id="15" name="圆角矩形 31">
            <a:extLst>
              <a:ext uri="{FF2B5EF4-FFF2-40B4-BE49-F238E27FC236}">
                <a16:creationId xmlns:a16="http://schemas.microsoft.com/office/drawing/2014/main" id="{29E0AAC5-9F66-6C27-4C90-CEF32CB55E1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02918" y="4068886"/>
            <a:ext cx="2284531" cy="95055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数据计算</a:t>
            </a:r>
            <a:endParaRPr lang="en-US" altLang="zh-CN" sz="2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 defTabSz="457200"/>
            <a:r>
              <a:rPr lang="zh-CN" altLang="en-US" sz="1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使用</a:t>
            </a:r>
            <a:r>
              <a:rPr lang="en-US" altLang="zh-CN" sz="1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zh-CN" altLang="en-US" sz="1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加工</a:t>
            </a:r>
            <a:r>
              <a:rPr lang="en-US" altLang="zh-CN" sz="1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zh-CN" altLang="en-US" sz="1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传输</a:t>
            </a:r>
          </a:p>
        </p:txBody>
      </p:sp>
      <p:sp>
        <p:nvSpPr>
          <p:cNvPr id="16" name="圆角矩形 31">
            <a:extLst>
              <a:ext uri="{FF2B5EF4-FFF2-40B4-BE49-F238E27FC236}">
                <a16:creationId xmlns:a16="http://schemas.microsoft.com/office/drawing/2014/main" id="{C7AF7161-FC03-AF11-5F7D-9977DE33DDA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02918" y="5449376"/>
            <a:ext cx="2284531" cy="95055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数据发布</a:t>
            </a:r>
            <a:endParaRPr lang="en-US" altLang="zh-CN" sz="2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 defTabSz="457200"/>
            <a:r>
              <a:rPr lang="zh-CN" altLang="en-US" sz="1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提供</a:t>
            </a:r>
            <a:r>
              <a:rPr lang="en-US" altLang="zh-CN" sz="1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zh-CN" altLang="en-US" sz="1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公开</a:t>
            </a:r>
          </a:p>
        </p:txBody>
      </p:sp>
      <p:sp>
        <p:nvSpPr>
          <p:cNvPr id="17" name="箭头: 右 16">
            <a:extLst>
              <a:ext uri="{FF2B5EF4-FFF2-40B4-BE49-F238E27FC236}">
                <a16:creationId xmlns:a16="http://schemas.microsoft.com/office/drawing/2014/main" id="{28B9C841-074E-DD23-032B-9F6A5D6F505B}"/>
              </a:ext>
            </a:extLst>
          </p:cNvPr>
          <p:cNvSpPr/>
          <p:nvPr/>
        </p:nvSpPr>
        <p:spPr>
          <a:xfrm rot="5400000">
            <a:off x="1508022" y="2051906"/>
            <a:ext cx="274320" cy="12922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箭头: 右 17">
            <a:extLst>
              <a:ext uri="{FF2B5EF4-FFF2-40B4-BE49-F238E27FC236}">
                <a16:creationId xmlns:a16="http://schemas.microsoft.com/office/drawing/2014/main" id="{7F55DCF3-16F9-9FB9-5D0D-FFBC483425E0}"/>
              </a:ext>
            </a:extLst>
          </p:cNvPr>
          <p:cNvSpPr/>
          <p:nvPr/>
        </p:nvSpPr>
        <p:spPr>
          <a:xfrm rot="5400000">
            <a:off x="1508021" y="3207805"/>
            <a:ext cx="274320" cy="12922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箭头: 右 18">
            <a:extLst>
              <a:ext uri="{FF2B5EF4-FFF2-40B4-BE49-F238E27FC236}">
                <a16:creationId xmlns:a16="http://schemas.microsoft.com/office/drawing/2014/main" id="{97D91729-1298-0C66-7473-7815E0D89467}"/>
              </a:ext>
            </a:extLst>
          </p:cNvPr>
          <p:cNvSpPr/>
          <p:nvPr/>
        </p:nvSpPr>
        <p:spPr>
          <a:xfrm rot="5400000">
            <a:off x="1508020" y="4588296"/>
            <a:ext cx="274320" cy="12922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67616B9B-BB2A-4353-2C8A-3111454D13D8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>
            <a:off x="2787451" y="2120068"/>
            <a:ext cx="77916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098CB141-D65C-041A-E51A-FAC754BCC82C}"/>
              </a:ext>
            </a:extLst>
          </p:cNvPr>
          <p:cNvCxnSpPr>
            <a:cxnSpLocks/>
            <a:stCxn id="7" idx="3"/>
            <a:endCxn id="13" idx="1"/>
          </p:cNvCxnSpPr>
          <p:nvPr/>
        </p:nvCxnSpPr>
        <p:spPr>
          <a:xfrm flipV="1">
            <a:off x="8564881" y="2114944"/>
            <a:ext cx="779160" cy="51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758679B1-F8D4-641D-3AC1-C8E09369B272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3560876" y="2850518"/>
            <a:ext cx="4998270" cy="850900"/>
          </a:xfrm>
          <a:prstGeom prst="rect">
            <a:avLst/>
          </a:prstGeom>
          <a:noFill/>
          <a:ln w="28575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 defTabSz="457200">
              <a:buFont typeface="Arial" panose="020B0604020202020204" pitchFamily="34" charset="0"/>
              <a:buChar char="•"/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94C3511E-5D01-9214-C4CA-113A9C7507AE}"/>
              </a:ext>
            </a:extLst>
          </p:cNvPr>
          <p:cNvCxnSpPr>
            <a:cxnSpLocks/>
            <a:stCxn id="14" idx="3"/>
            <a:endCxn id="26" idx="1"/>
          </p:cNvCxnSpPr>
          <p:nvPr/>
        </p:nvCxnSpPr>
        <p:spPr>
          <a:xfrm>
            <a:off x="2787449" y="3275968"/>
            <a:ext cx="77342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矩形 29">
            <a:extLst>
              <a:ext uri="{FF2B5EF4-FFF2-40B4-BE49-F238E27FC236}">
                <a16:creationId xmlns:a16="http://schemas.microsoft.com/office/drawing/2014/main" id="{5B9EB768-AB3B-F881-8E22-7D96BB83C9F8}"/>
              </a:ext>
            </a:extLst>
          </p:cNvPr>
          <p:cNvSpPr/>
          <p:nvPr/>
        </p:nvSpPr>
        <p:spPr>
          <a:xfrm>
            <a:off x="3681693" y="2989147"/>
            <a:ext cx="1484667" cy="57363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/>
                </a:solidFill>
                <a:latin typeface="Times New Roman"/>
                <a:ea typeface="微软雅黑"/>
              </a:rPr>
              <a:t>权限控制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D9F509E-5D2B-10E9-A48A-97E7C91E4A1A}"/>
              </a:ext>
            </a:extLst>
          </p:cNvPr>
          <p:cNvSpPr/>
          <p:nvPr/>
        </p:nvSpPr>
        <p:spPr>
          <a:xfrm>
            <a:off x="5317677" y="2989146"/>
            <a:ext cx="1484667" cy="57363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加密存储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D57D6BF0-4192-1F35-D5B5-71B67FA1FEE2}"/>
              </a:ext>
            </a:extLst>
          </p:cNvPr>
          <p:cNvSpPr/>
          <p:nvPr/>
        </p:nvSpPr>
        <p:spPr>
          <a:xfrm>
            <a:off x="6953663" y="2989146"/>
            <a:ext cx="1484667" cy="57363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匿名脱敏</a:t>
            </a:r>
          </a:p>
        </p:txBody>
      </p:sp>
      <p:sp>
        <p:nvSpPr>
          <p:cNvPr id="33" name="圆角矩形 31">
            <a:extLst>
              <a:ext uri="{FF2B5EF4-FFF2-40B4-BE49-F238E27FC236}">
                <a16:creationId xmlns:a16="http://schemas.microsoft.com/office/drawing/2014/main" id="{2B1CEDC4-9EF0-279B-D1FC-F4F8893D13D0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9344041" y="2907862"/>
            <a:ext cx="2284531" cy="72596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存储安全</a:t>
            </a:r>
          </a:p>
        </p:txBody>
      </p: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CA44CDD0-2DC6-0F29-53DC-501D36F699BC}"/>
              </a:ext>
            </a:extLst>
          </p:cNvPr>
          <p:cNvCxnSpPr>
            <a:cxnSpLocks/>
            <a:stCxn id="26" idx="3"/>
            <a:endCxn id="33" idx="1"/>
          </p:cNvCxnSpPr>
          <p:nvPr/>
        </p:nvCxnSpPr>
        <p:spPr>
          <a:xfrm flipV="1">
            <a:off x="8559146" y="3270844"/>
            <a:ext cx="784895" cy="51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矩形 36">
            <a:extLst>
              <a:ext uri="{FF2B5EF4-FFF2-40B4-BE49-F238E27FC236}">
                <a16:creationId xmlns:a16="http://schemas.microsoft.com/office/drawing/2014/main" id="{E4FBC0C7-4DDB-E5A9-6145-53EBF3C6243A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560875" y="4118713"/>
            <a:ext cx="4998270" cy="850900"/>
          </a:xfrm>
          <a:prstGeom prst="rect">
            <a:avLst/>
          </a:prstGeom>
          <a:noFill/>
          <a:ln w="28575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 defTabSz="457200">
              <a:buFont typeface="Arial" panose="020B0604020202020204" pitchFamily="34" charset="0"/>
              <a:buChar char="•"/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542BB111-89C4-0D48-D972-5B27BD817DC5}"/>
              </a:ext>
            </a:extLst>
          </p:cNvPr>
          <p:cNvCxnSpPr>
            <a:cxnSpLocks/>
            <a:stCxn id="15" idx="3"/>
            <a:endCxn id="37" idx="1"/>
          </p:cNvCxnSpPr>
          <p:nvPr/>
        </p:nvCxnSpPr>
        <p:spPr>
          <a:xfrm>
            <a:off x="2787449" y="4544163"/>
            <a:ext cx="77342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0B9E46BD-C569-F9B8-07BB-AB72C25F635D}"/>
              </a:ext>
            </a:extLst>
          </p:cNvPr>
          <p:cNvCxnSpPr>
            <a:cxnSpLocks/>
            <a:stCxn id="37" idx="3"/>
            <a:endCxn id="44" idx="1"/>
          </p:cNvCxnSpPr>
          <p:nvPr/>
        </p:nvCxnSpPr>
        <p:spPr>
          <a:xfrm>
            <a:off x="8559145" y="4544163"/>
            <a:ext cx="78489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圆角矩形 31">
            <a:extLst>
              <a:ext uri="{FF2B5EF4-FFF2-40B4-BE49-F238E27FC236}">
                <a16:creationId xmlns:a16="http://schemas.microsoft.com/office/drawing/2014/main" id="{CA2572B4-A706-C13A-D356-CE467FB4EE26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9344041" y="4181181"/>
            <a:ext cx="2284531" cy="72596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可用不可见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C85774B4-C1F4-5CEA-843F-D60D5EA6AEC1}"/>
              </a:ext>
            </a:extLst>
          </p:cNvPr>
          <p:cNvSpPr/>
          <p:nvPr/>
        </p:nvSpPr>
        <p:spPr>
          <a:xfrm>
            <a:off x="3681693" y="4257342"/>
            <a:ext cx="1484667" cy="57363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/>
                </a:solidFill>
                <a:latin typeface="Times New Roman"/>
                <a:ea typeface="微软雅黑"/>
              </a:rPr>
              <a:t>可信执行</a:t>
            </a:r>
            <a:endParaRPr lang="en-US" altLang="zh-CN" dirty="0">
              <a:solidFill>
                <a:prstClr val="black"/>
              </a:solidFill>
              <a:latin typeface="Times New Roman"/>
              <a:ea typeface="微软雅黑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/>
                </a:solidFill>
                <a:latin typeface="Times New Roman"/>
                <a:ea typeface="微软雅黑"/>
              </a:rPr>
              <a:t>环境 </a:t>
            </a:r>
            <a:r>
              <a:rPr lang="en-US" altLang="zh-CN" dirty="0">
                <a:solidFill>
                  <a:prstClr val="black"/>
                </a:solidFill>
                <a:latin typeface="Times New Roman"/>
                <a:ea typeface="微软雅黑"/>
              </a:rPr>
              <a:t>TEE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30EEC340-D773-9B99-43B2-CE897D9D5528}"/>
              </a:ext>
            </a:extLst>
          </p:cNvPr>
          <p:cNvSpPr/>
          <p:nvPr/>
        </p:nvSpPr>
        <p:spPr>
          <a:xfrm>
            <a:off x="5317677" y="4257342"/>
            <a:ext cx="1484667" cy="57363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/>
                </a:solidFill>
                <a:latin typeface="Times New Roman"/>
                <a:ea typeface="微软雅黑"/>
              </a:rPr>
              <a:t>同态加密 </a:t>
            </a:r>
            <a:endParaRPr lang="en-US" altLang="zh-CN" dirty="0">
              <a:solidFill>
                <a:prstClr val="black"/>
              </a:solidFill>
              <a:latin typeface="Times New Roman"/>
              <a:ea typeface="微软雅黑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prstClr val="black"/>
                </a:solidFill>
                <a:latin typeface="Times New Roman"/>
                <a:ea typeface="微软雅黑"/>
              </a:rPr>
              <a:t>HE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DB264917-5A1E-B74B-E9EC-330C52163D97}"/>
              </a:ext>
            </a:extLst>
          </p:cNvPr>
          <p:cNvSpPr/>
          <p:nvPr/>
        </p:nvSpPr>
        <p:spPr>
          <a:xfrm>
            <a:off x="6953663" y="4253431"/>
            <a:ext cx="1484667" cy="57363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/>
                </a:solidFill>
                <a:latin typeface="Times New Roman"/>
                <a:ea typeface="微软雅黑"/>
              </a:rPr>
              <a:t>安全多方</a:t>
            </a:r>
            <a:endParaRPr lang="en-US" altLang="zh-CN" dirty="0">
              <a:solidFill>
                <a:prstClr val="black"/>
              </a:solidFill>
              <a:latin typeface="Times New Roman"/>
              <a:ea typeface="微软雅黑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/>
                </a:solidFill>
                <a:latin typeface="Times New Roman"/>
                <a:ea typeface="微软雅黑"/>
              </a:rPr>
              <a:t>计算 </a:t>
            </a:r>
            <a:r>
              <a:rPr lang="en-US" altLang="zh-CN" dirty="0">
                <a:solidFill>
                  <a:prstClr val="black"/>
                </a:solidFill>
                <a:latin typeface="Times New Roman"/>
                <a:ea typeface="微软雅黑"/>
              </a:rPr>
              <a:t>MPC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3AD9F7A6-C6D7-A98F-F996-CCA14DB411EC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3560875" y="5499203"/>
            <a:ext cx="4998270" cy="850900"/>
          </a:xfrm>
          <a:prstGeom prst="rect">
            <a:avLst/>
          </a:prstGeom>
          <a:noFill/>
          <a:ln w="28575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 defTabSz="457200">
              <a:buFont typeface="Arial" panose="020B0604020202020204" pitchFamily="34" charset="0"/>
              <a:buChar char="•"/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BEEB1F43-F700-7CEA-9822-5AFC8D71DDAA}"/>
              </a:ext>
            </a:extLst>
          </p:cNvPr>
          <p:cNvCxnSpPr>
            <a:cxnSpLocks/>
            <a:stCxn id="16" idx="3"/>
            <a:endCxn id="49" idx="1"/>
          </p:cNvCxnSpPr>
          <p:nvPr/>
        </p:nvCxnSpPr>
        <p:spPr>
          <a:xfrm>
            <a:off x="2787449" y="5924653"/>
            <a:ext cx="77342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矩形 55">
            <a:extLst>
              <a:ext uri="{FF2B5EF4-FFF2-40B4-BE49-F238E27FC236}">
                <a16:creationId xmlns:a16="http://schemas.microsoft.com/office/drawing/2014/main" id="{198AEADA-67CA-0099-8C9A-C06335C897AF}"/>
              </a:ext>
            </a:extLst>
          </p:cNvPr>
          <p:cNvSpPr/>
          <p:nvPr/>
        </p:nvSpPr>
        <p:spPr>
          <a:xfrm>
            <a:off x="6953663" y="5637829"/>
            <a:ext cx="1484667" cy="57363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/>
                </a:solidFill>
                <a:latin typeface="Times New Roman"/>
                <a:ea typeface="微软雅黑"/>
              </a:rPr>
              <a:t>差分隐私 </a:t>
            </a:r>
            <a:r>
              <a:rPr lang="en-US" altLang="zh-CN" dirty="0">
                <a:solidFill>
                  <a:prstClr val="black"/>
                </a:solidFill>
                <a:latin typeface="Times New Roman"/>
                <a:ea typeface="微软雅黑"/>
              </a:rPr>
              <a:t>DP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957F31C1-1163-93A3-9470-065B11F72779}"/>
              </a:ext>
            </a:extLst>
          </p:cNvPr>
          <p:cNvSpPr/>
          <p:nvPr/>
        </p:nvSpPr>
        <p:spPr>
          <a:xfrm>
            <a:off x="3681689" y="5637830"/>
            <a:ext cx="1484667" cy="57363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/>
                </a:solidFill>
                <a:latin typeface="Times New Roman"/>
                <a:ea typeface="微软雅黑"/>
              </a:rPr>
              <a:t>合成数据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7379DB9A-8853-5CAE-02BB-23FA6278990A}"/>
              </a:ext>
            </a:extLst>
          </p:cNvPr>
          <p:cNvSpPr/>
          <p:nvPr/>
        </p:nvSpPr>
        <p:spPr>
          <a:xfrm>
            <a:off x="5317677" y="5637829"/>
            <a:ext cx="1484667" cy="57363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联邦学习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FL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59" name="圆角矩形 31">
            <a:extLst>
              <a:ext uri="{FF2B5EF4-FFF2-40B4-BE49-F238E27FC236}">
                <a16:creationId xmlns:a16="http://schemas.microsoft.com/office/drawing/2014/main" id="{0189A7CC-1E7F-D463-E695-9AAC01DAC17A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9344041" y="5561666"/>
            <a:ext cx="2284531" cy="72596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防御推断攻击</a:t>
            </a:r>
          </a:p>
        </p:txBody>
      </p:sp>
      <p:cxnSp>
        <p:nvCxnSpPr>
          <p:cNvPr id="60" name="直接箭头连接符 59">
            <a:extLst>
              <a:ext uri="{FF2B5EF4-FFF2-40B4-BE49-F238E27FC236}">
                <a16:creationId xmlns:a16="http://schemas.microsoft.com/office/drawing/2014/main" id="{3064D1D4-09DA-2AE5-CA7D-5FBD2F8316E8}"/>
              </a:ext>
            </a:extLst>
          </p:cNvPr>
          <p:cNvCxnSpPr>
            <a:cxnSpLocks/>
            <a:stCxn id="49" idx="3"/>
            <a:endCxn id="59" idx="1"/>
          </p:cNvCxnSpPr>
          <p:nvPr/>
        </p:nvCxnSpPr>
        <p:spPr>
          <a:xfrm flipV="1">
            <a:off x="8559145" y="5924648"/>
            <a:ext cx="784896" cy="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28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6" grpId="0" animBg="1"/>
      <p:bldP spid="30" grpId="0" animBg="1"/>
      <p:bldP spid="31" grpId="0" animBg="1"/>
      <p:bldP spid="32" grpId="0" animBg="1"/>
      <p:bldP spid="33" grpId="0" animBg="1"/>
      <p:bldP spid="37" grpId="0" animBg="1"/>
      <p:bldP spid="44" grpId="0" animBg="1"/>
      <p:bldP spid="46" grpId="0" animBg="1"/>
      <p:bldP spid="47" grpId="0" animBg="1"/>
      <p:bldP spid="48" grpId="0" animBg="1"/>
      <p:bldP spid="49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559615-C4AB-2CAE-5D8D-797AEF29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大数据隐私保护 </a:t>
            </a:r>
            <a:r>
              <a:rPr lang="en-US" altLang="zh-CN" dirty="0"/>
              <a:t>— </a:t>
            </a:r>
            <a:r>
              <a:rPr lang="zh-CN" altLang="en-US" dirty="0"/>
              <a:t>数据的一生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F6D4A48-5874-FCF6-CEED-2B94D3425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14</a:t>
            </a:fld>
            <a:endParaRPr lang="zh-CN" altLang="en-US" dirty="0"/>
          </a:p>
        </p:txBody>
      </p:sp>
      <p:sp>
        <p:nvSpPr>
          <p:cNvPr id="6" name="圆角矩形 31">
            <a:extLst>
              <a:ext uri="{FF2B5EF4-FFF2-40B4-BE49-F238E27FC236}">
                <a16:creationId xmlns:a16="http://schemas.microsoft.com/office/drawing/2014/main" id="{590502DC-45E1-976C-9F15-1CD5CEE7251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02920" y="1757086"/>
            <a:ext cx="2284531" cy="72596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zh-CN" altLang="en-US" sz="24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数据收集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74D6C09-9F79-E589-A8F8-5C99B554332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566611" y="1694618"/>
            <a:ext cx="4998270" cy="850900"/>
          </a:xfrm>
          <a:prstGeom prst="rect">
            <a:avLst/>
          </a:prstGeom>
          <a:noFill/>
          <a:ln w="28575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 defTabSz="457200">
              <a:buFont typeface="Arial" panose="020B0604020202020204" pitchFamily="34" charset="0"/>
              <a:buChar char="•"/>
              <a:defRPr/>
            </a:pPr>
            <a:endParaRPr lang="zh-CN" altLang="en-US">
              <a:solidFill>
                <a:schemeClr val="bg1">
                  <a:lumMod val="95000"/>
                </a:schemeClr>
              </a:solidFill>
              <a:latin typeface="Calibri" panose="020F0502020204030204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0762F31-F26E-E7DA-19EB-0B4A72906933}"/>
              </a:ext>
            </a:extLst>
          </p:cNvPr>
          <p:cNvSpPr/>
          <p:nvPr/>
        </p:nvSpPr>
        <p:spPr>
          <a:xfrm>
            <a:off x="3681693" y="1833249"/>
            <a:ext cx="1484667" cy="57363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Times New Roman"/>
                <a:ea typeface="微软雅黑"/>
              </a:rPr>
              <a:t>用户许可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D8F160C-6EF1-698C-A580-5EF2253E05D6}"/>
              </a:ext>
            </a:extLst>
          </p:cNvPr>
          <p:cNvSpPr/>
          <p:nvPr/>
        </p:nvSpPr>
        <p:spPr>
          <a:xfrm>
            <a:off x="5317678" y="1833249"/>
            <a:ext cx="1484667" cy="57363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Times New Roman"/>
                <a:ea typeface="微软雅黑"/>
              </a:rPr>
              <a:t>数据透明度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37B3E92-78FF-728F-7B35-C1F32D73F0DD}"/>
              </a:ext>
            </a:extLst>
          </p:cNvPr>
          <p:cNvSpPr/>
          <p:nvPr/>
        </p:nvSpPr>
        <p:spPr>
          <a:xfrm>
            <a:off x="6953663" y="1833249"/>
            <a:ext cx="1484667" cy="57363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Times New Roman"/>
                <a:ea typeface="微软雅黑"/>
              </a:rPr>
              <a:t>数据最小化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3" name="圆角矩形 31">
            <a:extLst>
              <a:ext uri="{FF2B5EF4-FFF2-40B4-BE49-F238E27FC236}">
                <a16:creationId xmlns:a16="http://schemas.microsoft.com/office/drawing/2014/main" id="{C8015456-D956-7990-3951-003E5368CB1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344041" y="1751962"/>
            <a:ext cx="2284531" cy="72596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zh-CN" altLang="en-US" sz="24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釜底抽薪</a:t>
            </a:r>
          </a:p>
        </p:txBody>
      </p:sp>
      <p:sp>
        <p:nvSpPr>
          <p:cNvPr id="14" name="圆角矩形 31">
            <a:extLst>
              <a:ext uri="{FF2B5EF4-FFF2-40B4-BE49-F238E27FC236}">
                <a16:creationId xmlns:a16="http://schemas.microsoft.com/office/drawing/2014/main" id="{826671AD-B7D0-90B9-8B4D-85C9569B524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02918" y="2912986"/>
            <a:ext cx="2284531" cy="72596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zh-CN" altLang="en-US" sz="24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数据存储</a:t>
            </a:r>
          </a:p>
        </p:txBody>
      </p:sp>
      <p:sp>
        <p:nvSpPr>
          <p:cNvPr id="15" name="圆角矩形 31">
            <a:extLst>
              <a:ext uri="{FF2B5EF4-FFF2-40B4-BE49-F238E27FC236}">
                <a16:creationId xmlns:a16="http://schemas.microsoft.com/office/drawing/2014/main" id="{29E0AAC5-9F66-6C27-4C90-CEF32CB55E1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02918" y="4068886"/>
            <a:ext cx="2284531" cy="95055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数据计算</a:t>
            </a:r>
            <a:endParaRPr lang="en-US" altLang="zh-CN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 defTabSz="457200"/>
            <a:r>
              <a:rPr lang="zh-CN" altLang="en-US" sz="1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使用</a:t>
            </a:r>
            <a:r>
              <a:rPr lang="en-US" altLang="zh-CN" sz="1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zh-CN" altLang="en-US" sz="1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加工</a:t>
            </a:r>
            <a:r>
              <a:rPr lang="en-US" altLang="zh-CN" sz="1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zh-CN" altLang="en-US" sz="1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传输</a:t>
            </a:r>
          </a:p>
        </p:txBody>
      </p:sp>
      <p:sp>
        <p:nvSpPr>
          <p:cNvPr id="16" name="圆角矩形 31">
            <a:extLst>
              <a:ext uri="{FF2B5EF4-FFF2-40B4-BE49-F238E27FC236}">
                <a16:creationId xmlns:a16="http://schemas.microsoft.com/office/drawing/2014/main" id="{C7AF7161-FC03-AF11-5F7D-9977DE33DDA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02918" y="5449376"/>
            <a:ext cx="2284531" cy="95055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数据发布</a:t>
            </a:r>
            <a:endParaRPr lang="en-US" altLang="zh-CN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 defTabSz="457200"/>
            <a:r>
              <a:rPr lang="zh-CN" altLang="en-US" sz="1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提供</a:t>
            </a:r>
            <a:r>
              <a:rPr lang="en-US" altLang="zh-CN" sz="1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zh-CN" altLang="en-US" sz="1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公开</a:t>
            </a:r>
          </a:p>
        </p:txBody>
      </p:sp>
      <p:sp>
        <p:nvSpPr>
          <p:cNvPr id="17" name="箭头: 右 16">
            <a:extLst>
              <a:ext uri="{FF2B5EF4-FFF2-40B4-BE49-F238E27FC236}">
                <a16:creationId xmlns:a16="http://schemas.microsoft.com/office/drawing/2014/main" id="{28B9C841-074E-DD23-032B-9F6A5D6F505B}"/>
              </a:ext>
            </a:extLst>
          </p:cNvPr>
          <p:cNvSpPr/>
          <p:nvPr/>
        </p:nvSpPr>
        <p:spPr>
          <a:xfrm rot="5400000">
            <a:off x="1508022" y="2051906"/>
            <a:ext cx="274320" cy="12922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箭头: 右 17">
            <a:extLst>
              <a:ext uri="{FF2B5EF4-FFF2-40B4-BE49-F238E27FC236}">
                <a16:creationId xmlns:a16="http://schemas.microsoft.com/office/drawing/2014/main" id="{7F55DCF3-16F9-9FB9-5D0D-FFBC483425E0}"/>
              </a:ext>
            </a:extLst>
          </p:cNvPr>
          <p:cNvSpPr/>
          <p:nvPr/>
        </p:nvSpPr>
        <p:spPr>
          <a:xfrm rot="5400000">
            <a:off x="1508021" y="3207805"/>
            <a:ext cx="274320" cy="12922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" name="箭头: 右 18">
            <a:extLst>
              <a:ext uri="{FF2B5EF4-FFF2-40B4-BE49-F238E27FC236}">
                <a16:creationId xmlns:a16="http://schemas.microsoft.com/office/drawing/2014/main" id="{97D91729-1298-0C66-7473-7815E0D89467}"/>
              </a:ext>
            </a:extLst>
          </p:cNvPr>
          <p:cNvSpPr/>
          <p:nvPr/>
        </p:nvSpPr>
        <p:spPr>
          <a:xfrm rot="5400000">
            <a:off x="1508020" y="4588296"/>
            <a:ext cx="274320" cy="12922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67616B9B-BB2A-4353-2C8A-3111454D13D8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>
            <a:off x="2787451" y="2120068"/>
            <a:ext cx="77916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098CB141-D65C-041A-E51A-FAC754BCC82C}"/>
              </a:ext>
            </a:extLst>
          </p:cNvPr>
          <p:cNvCxnSpPr>
            <a:cxnSpLocks/>
            <a:stCxn id="7" idx="3"/>
            <a:endCxn id="13" idx="1"/>
          </p:cNvCxnSpPr>
          <p:nvPr/>
        </p:nvCxnSpPr>
        <p:spPr>
          <a:xfrm flipV="1">
            <a:off x="8564881" y="2114944"/>
            <a:ext cx="779160" cy="51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758679B1-F8D4-641D-3AC1-C8E09369B272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3560876" y="2850518"/>
            <a:ext cx="4998270" cy="850900"/>
          </a:xfrm>
          <a:prstGeom prst="rect">
            <a:avLst/>
          </a:prstGeom>
          <a:noFill/>
          <a:ln w="28575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 defTabSz="457200">
              <a:buFont typeface="Arial" panose="020B0604020202020204" pitchFamily="34" charset="0"/>
              <a:buChar char="•"/>
              <a:defRPr/>
            </a:pPr>
            <a:endParaRPr lang="zh-CN" altLang="en-US">
              <a:solidFill>
                <a:schemeClr val="bg1">
                  <a:lumMod val="95000"/>
                </a:schemeClr>
              </a:solidFill>
              <a:latin typeface="Calibri" panose="020F0502020204030204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94C3511E-5D01-9214-C4CA-113A9C7507AE}"/>
              </a:ext>
            </a:extLst>
          </p:cNvPr>
          <p:cNvCxnSpPr>
            <a:cxnSpLocks/>
            <a:stCxn id="14" idx="3"/>
            <a:endCxn id="26" idx="1"/>
          </p:cNvCxnSpPr>
          <p:nvPr/>
        </p:nvCxnSpPr>
        <p:spPr>
          <a:xfrm>
            <a:off x="2787449" y="3275968"/>
            <a:ext cx="77342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矩形 29">
            <a:extLst>
              <a:ext uri="{FF2B5EF4-FFF2-40B4-BE49-F238E27FC236}">
                <a16:creationId xmlns:a16="http://schemas.microsoft.com/office/drawing/2014/main" id="{5B9EB768-AB3B-F881-8E22-7D96BB83C9F8}"/>
              </a:ext>
            </a:extLst>
          </p:cNvPr>
          <p:cNvSpPr/>
          <p:nvPr/>
        </p:nvSpPr>
        <p:spPr>
          <a:xfrm>
            <a:off x="3681693" y="2989147"/>
            <a:ext cx="1484667" cy="57363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Times New Roman"/>
                <a:ea typeface="微软雅黑"/>
              </a:rPr>
              <a:t>权限控制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D9F509E-5D2B-10E9-A48A-97E7C91E4A1A}"/>
              </a:ext>
            </a:extLst>
          </p:cNvPr>
          <p:cNvSpPr/>
          <p:nvPr/>
        </p:nvSpPr>
        <p:spPr>
          <a:xfrm>
            <a:off x="5317677" y="2989146"/>
            <a:ext cx="1484667" cy="57363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加密存储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D57D6BF0-4192-1F35-D5B5-71B67FA1FEE2}"/>
              </a:ext>
            </a:extLst>
          </p:cNvPr>
          <p:cNvSpPr/>
          <p:nvPr/>
        </p:nvSpPr>
        <p:spPr>
          <a:xfrm>
            <a:off x="6953663" y="2989146"/>
            <a:ext cx="1484667" cy="57363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匿名脱敏</a:t>
            </a:r>
          </a:p>
        </p:txBody>
      </p:sp>
      <p:sp>
        <p:nvSpPr>
          <p:cNvPr id="33" name="圆角矩形 31">
            <a:extLst>
              <a:ext uri="{FF2B5EF4-FFF2-40B4-BE49-F238E27FC236}">
                <a16:creationId xmlns:a16="http://schemas.microsoft.com/office/drawing/2014/main" id="{2B1CEDC4-9EF0-279B-D1FC-F4F8893D13D0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9344041" y="2907862"/>
            <a:ext cx="2284531" cy="72596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zh-CN" altLang="en-US" sz="24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存储安全</a:t>
            </a:r>
          </a:p>
        </p:txBody>
      </p: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CA44CDD0-2DC6-0F29-53DC-501D36F699BC}"/>
              </a:ext>
            </a:extLst>
          </p:cNvPr>
          <p:cNvCxnSpPr>
            <a:cxnSpLocks/>
            <a:stCxn id="26" idx="3"/>
            <a:endCxn id="33" idx="1"/>
          </p:cNvCxnSpPr>
          <p:nvPr/>
        </p:nvCxnSpPr>
        <p:spPr>
          <a:xfrm flipV="1">
            <a:off x="8559146" y="3270844"/>
            <a:ext cx="784895" cy="51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矩形 36">
            <a:extLst>
              <a:ext uri="{FF2B5EF4-FFF2-40B4-BE49-F238E27FC236}">
                <a16:creationId xmlns:a16="http://schemas.microsoft.com/office/drawing/2014/main" id="{E4FBC0C7-4DDB-E5A9-6145-53EBF3C6243A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560875" y="4118713"/>
            <a:ext cx="4998270" cy="850900"/>
          </a:xfrm>
          <a:prstGeom prst="rect">
            <a:avLst/>
          </a:prstGeom>
          <a:noFill/>
          <a:ln w="28575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 defTabSz="457200">
              <a:buFont typeface="Arial" panose="020B0604020202020204" pitchFamily="34" charset="0"/>
              <a:buChar char="•"/>
              <a:defRPr/>
            </a:pPr>
            <a:endParaRPr lang="zh-CN" altLang="en-US">
              <a:solidFill>
                <a:schemeClr val="bg1">
                  <a:lumMod val="95000"/>
                </a:schemeClr>
              </a:solidFill>
              <a:latin typeface="Calibri" panose="020F0502020204030204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542BB111-89C4-0D48-D972-5B27BD817DC5}"/>
              </a:ext>
            </a:extLst>
          </p:cNvPr>
          <p:cNvCxnSpPr>
            <a:cxnSpLocks/>
            <a:stCxn id="15" idx="3"/>
            <a:endCxn id="37" idx="1"/>
          </p:cNvCxnSpPr>
          <p:nvPr/>
        </p:nvCxnSpPr>
        <p:spPr>
          <a:xfrm>
            <a:off x="2787449" y="4544163"/>
            <a:ext cx="77342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0B9E46BD-C569-F9B8-07BB-AB72C25F635D}"/>
              </a:ext>
            </a:extLst>
          </p:cNvPr>
          <p:cNvCxnSpPr>
            <a:cxnSpLocks/>
            <a:stCxn id="37" idx="3"/>
            <a:endCxn id="44" idx="1"/>
          </p:cNvCxnSpPr>
          <p:nvPr/>
        </p:nvCxnSpPr>
        <p:spPr>
          <a:xfrm>
            <a:off x="8559145" y="4544163"/>
            <a:ext cx="78489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圆角矩形 31">
            <a:extLst>
              <a:ext uri="{FF2B5EF4-FFF2-40B4-BE49-F238E27FC236}">
                <a16:creationId xmlns:a16="http://schemas.microsoft.com/office/drawing/2014/main" id="{CA2572B4-A706-C13A-D356-CE467FB4EE26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9344041" y="4181181"/>
            <a:ext cx="2284531" cy="72596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可用不可见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C85774B4-C1F4-5CEA-843F-D60D5EA6AEC1}"/>
              </a:ext>
            </a:extLst>
          </p:cNvPr>
          <p:cNvSpPr/>
          <p:nvPr/>
        </p:nvSpPr>
        <p:spPr>
          <a:xfrm>
            <a:off x="3681693" y="4257342"/>
            <a:ext cx="1484667" cy="57363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Times New Roman"/>
                <a:ea typeface="微软雅黑"/>
              </a:rPr>
              <a:t>可信执行</a:t>
            </a:r>
            <a:endParaRPr lang="en-US" altLang="zh-CN" dirty="0">
              <a:solidFill>
                <a:schemeClr val="bg1">
                  <a:lumMod val="95000"/>
                </a:schemeClr>
              </a:solidFill>
              <a:latin typeface="Times New Roman"/>
              <a:ea typeface="微软雅黑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Times New Roman"/>
                <a:ea typeface="微软雅黑"/>
              </a:rPr>
              <a:t>环境 </a:t>
            </a:r>
            <a:r>
              <a:rPr lang="en-US" altLang="zh-CN" dirty="0">
                <a:solidFill>
                  <a:schemeClr val="bg1">
                    <a:lumMod val="95000"/>
                  </a:schemeClr>
                </a:solidFill>
                <a:latin typeface="Times New Roman"/>
                <a:ea typeface="微软雅黑"/>
              </a:rPr>
              <a:t>TEE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30EEC340-D773-9B99-43B2-CE897D9D5528}"/>
              </a:ext>
            </a:extLst>
          </p:cNvPr>
          <p:cNvSpPr/>
          <p:nvPr/>
        </p:nvSpPr>
        <p:spPr>
          <a:xfrm>
            <a:off x="5317677" y="4257342"/>
            <a:ext cx="1484667" cy="57363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Times New Roman"/>
                <a:ea typeface="微软雅黑"/>
              </a:rPr>
              <a:t>同态加密 </a:t>
            </a:r>
            <a:endParaRPr lang="en-US" altLang="zh-CN" dirty="0">
              <a:solidFill>
                <a:schemeClr val="bg1">
                  <a:lumMod val="95000"/>
                </a:schemeClr>
              </a:solidFill>
              <a:latin typeface="Times New Roman"/>
              <a:ea typeface="微软雅黑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chemeClr val="bg1">
                    <a:lumMod val="95000"/>
                  </a:schemeClr>
                </a:solidFill>
                <a:latin typeface="Times New Roman"/>
                <a:ea typeface="微软雅黑"/>
              </a:rPr>
              <a:t>HE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DB264917-5A1E-B74B-E9EC-330C52163D97}"/>
              </a:ext>
            </a:extLst>
          </p:cNvPr>
          <p:cNvSpPr/>
          <p:nvPr/>
        </p:nvSpPr>
        <p:spPr>
          <a:xfrm>
            <a:off x="6953663" y="4253431"/>
            <a:ext cx="1484667" cy="57363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tx1"/>
                </a:solidFill>
                <a:latin typeface="Times New Roman"/>
                <a:ea typeface="微软雅黑"/>
              </a:rPr>
              <a:t>安全多方</a:t>
            </a:r>
            <a:endParaRPr lang="en-US" altLang="zh-CN" dirty="0">
              <a:solidFill>
                <a:schemeClr val="tx1"/>
              </a:solidFill>
              <a:latin typeface="Times New Roman"/>
              <a:ea typeface="微软雅黑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tx1"/>
                </a:solidFill>
                <a:latin typeface="Times New Roman"/>
                <a:ea typeface="微软雅黑"/>
              </a:rPr>
              <a:t>计算 </a:t>
            </a:r>
            <a:r>
              <a:rPr lang="en-US" altLang="zh-CN" dirty="0">
                <a:solidFill>
                  <a:schemeClr val="tx1"/>
                </a:solidFill>
                <a:latin typeface="Times New Roman"/>
                <a:ea typeface="微软雅黑"/>
              </a:rPr>
              <a:t>MPC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3AD9F7A6-C6D7-A98F-F996-CCA14DB411EC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3560875" y="5499203"/>
            <a:ext cx="4998270" cy="850900"/>
          </a:xfrm>
          <a:prstGeom prst="rect">
            <a:avLst/>
          </a:prstGeom>
          <a:noFill/>
          <a:ln w="28575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 defTabSz="457200">
              <a:buFont typeface="Arial" panose="020B0604020202020204" pitchFamily="34" charset="0"/>
              <a:buChar char="•"/>
              <a:defRPr/>
            </a:pPr>
            <a:endParaRPr lang="zh-CN" altLang="en-US">
              <a:solidFill>
                <a:schemeClr val="bg1">
                  <a:lumMod val="95000"/>
                </a:schemeClr>
              </a:solidFill>
              <a:latin typeface="Calibri" panose="020F0502020204030204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BEEB1F43-F700-7CEA-9822-5AFC8D71DDAA}"/>
              </a:ext>
            </a:extLst>
          </p:cNvPr>
          <p:cNvCxnSpPr>
            <a:cxnSpLocks/>
            <a:stCxn id="16" idx="3"/>
            <a:endCxn id="49" idx="1"/>
          </p:cNvCxnSpPr>
          <p:nvPr/>
        </p:nvCxnSpPr>
        <p:spPr>
          <a:xfrm>
            <a:off x="2787449" y="5924653"/>
            <a:ext cx="77342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矩形 55">
            <a:extLst>
              <a:ext uri="{FF2B5EF4-FFF2-40B4-BE49-F238E27FC236}">
                <a16:creationId xmlns:a16="http://schemas.microsoft.com/office/drawing/2014/main" id="{198AEADA-67CA-0099-8C9A-C06335C897AF}"/>
              </a:ext>
            </a:extLst>
          </p:cNvPr>
          <p:cNvSpPr/>
          <p:nvPr/>
        </p:nvSpPr>
        <p:spPr>
          <a:xfrm>
            <a:off x="6953663" y="5637829"/>
            <a:ext cx="1484667" cy="57363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tx1"/>
                </a:solidFill>
                <a:latin typeface="Times New Roman"/>
                <a:ea typeface="微软雅黑"/>
              </a:rPr>
              <a:t>差分隐私 </a:t>
            </a:r>
            <a:r>
              <a:rPr lang="en-US" altLang="zh-CN" dirty="0">
                <a:solidFill>
                  <a:schemeClr val="tx1"/>
                </a:solidFill>
                <a:latin typeface="Times New Roman"/>
                <a:ea typeface="微软雅黑"/>
              </a:rPr>
              <a:t>DP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957F31C1-1163-93A3-9470-065B11F72779}"/>
              </a:ext>
            </a:extLst>
          </p:cNvPr>
          <p:cNvSpPr/>
          <p:nvPr/>
        </p:nvSpPr>
        <p:spPr>
          <a:xfrm>
            <a:off x="3681689" y="5637830"/>
            <a:ext cx="1484667" cy="57363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Times New Roman"/>
                <a:ea typeface="微软雅黑"/>
              </a:rPr>
              <a:t>合成数据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7379DB9A-8853-5CAE-02BB-23FA6278990A}"/>
              </a:ext>
            </a:extLst>
          </p:cNvPr>
          <p:cNvSpPr/>
          <p:nvPr/>
        </p:nvSpPr>
        <p:spPr>
          <a:xfrm>
            <a:off x="5317677" y="5637829"/>
            <a:ext cx="1484667" cy="57363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联邦学习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FL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59" name="圆角矩形 31">
            <a:extLst>
              <a:ext uri="{FF2B5EF4-FFF2-40B4-BE49-F238E27FC236}">
                <a16:creationId xmlns:a16="http://schemas.microsoft.com/office/drawing/2014/main" id="{0189A7CC-1E7F-D463-E695-9AAC01DAC17A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9344041" y="5561666"/>
            <a:ext cx="2284531" cy="72596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防御推断攻击</a:t>
            </a:r>
          </a:p>
        </p:txBody>
      </p:sp>
      <p:cxnSp>
        <p:nvCxnSpPr>
          <p:cNvPr id="60" name="直接箭头连接符 59">
            <a:extLst>
              <a:ext uri="{FF2B5EF4-FFF2-40B4-BE49-F238E27FC236}">
                <a16:creationId xmlns:a16="http://schemas.microsoft.com/office/drawing/2014/main" id="{3064D1D4-09DA-2AE5-CA7D-5FBD2F8316E8}"/>
              </a:ext>
            </a:extLst>
          </p:cNvPr>
          <p:cNvCxnSpPr>
            <a:cxnSpLocks/>
            <a:stCxn id="49" idx="3"/>
            <a:endCxn id="59" idx="1"/>
          </p:cNvCxnSpPr>
          <p:nvPr/>
        </p:nvCxnSpPr>
        <p:spPr>
          <a:xfrm flipV="1">
            <a:off x="8559145" y="5924648"/>
            <a:ext cx="784896" cy="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8974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4E5E1F-955C-6983-4F3F-782B46BC0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目录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12D306-B593-B441-AE33-F4DDC0D50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000"/>
            <a:ext cx="10515600" cy="519747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大数据简介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>
                <a:ea typeface="楷体" panose="02010609060101010101" pitchFamily="49" charset="-122"/>
              </a:rPr>
              <a:t> 大数据的特征 </a:t>
            </a:r>
            <a:r>
              <a:rPr lang="en-US" altLang="zh-CN" dirty="0">
                <a:ea typeface="楷体" panose="02010609060101010101" pitchFamily="49" charset="-122"/>
              </a:rPr>
              <a:t>(3V)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>
                <a:ea typeface="楷体" panose="02010609060101010101" pitchFamily="49" charset="-122"/>
              </a:rPr>
              <a:t> </a:t>
            </a:r>
            <a:r>
              <a:rPr lang="zh-CN" altLang="en-US" dirty="0">
                <a:ea typeface="楷体" panose="02010609060101010101" pitchFamily="49" charset="-122"/>
              </a:rPr>
              <a:t>大数据隐私保护</a:t>
            </a:r>
            <a:endParaRPr lang="en-US" altLang="zh-CN" dirty="0">
              <a:ea typeface="楷体" panose="02010609060101010101" pitchFamily="49" charset="-122"/>
            </a:endParaRPr>
          </a:p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差分隐私技术 </a:t>
            </a:r>
            <a:r>
              <a:rPr lang="en-US" altLang="zh-CN" dirty="0"/>
              <a:t>(Differential Privacy)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/>
              <a:t> </a:t>
            </a:r>
            <a:r>
              <a:rPr lang="zh-CN" altLang="en-US" dirty="0"/>
              <a:t>差分隐私背景（网飞大奖赛、关联攻击、成员推断攻击）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/>
              <a:t> </a:t>
            </a:r>
            <a:r>
              <a:rPr lang="zh-CN" altLang="en-US" dirty="0"/>
              <a:t>差分隐私定义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/>
              <a:t> 差分隐私算法（随机应答、拉普拉斯、几何算法）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/>
              <a:t> 差分隐私性质</a:t>
            </a: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安全多方计算 </a:t>
            </a:r>
            <a:r>
              <a:rPr lang="en-US" altLang="zh-CN" dirty="0"/>
              <a:t>(Secure Multiparty Computation)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/>
              <a:t> </a:t>
            </a:r>
            <a:r>
              <a:rPr lang="zh-CN" altLang="en-US" dirty="0"/>
              <a:t>安全多方计算背景（姚氏百万富翁问题）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/>
              <a:t> </a:t>
            </a:r>
            <a:r>
              <a:rPr lang="zh-CN" altLang="en-US" dirty="0"/>
              <a:t>安全多方计算定义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/>
              <a:t> </a:t>
            </a:r>
            <a:r>
              <a:rPr lang="zh-CN" altLang="en-US" dirty="0"/>
              <a:t>安全多方计算协议（不经意传输、求和、秘密共享）</a:t>
            </a:r>
            <a:endParaRPr lang="en-US" altLang="zh-CN" dirty="0"/>
          </a:p>
          <a:p>
            <a:pPr>
              <a:buFont typeface="Wingdings" panose="05000000000000000000" pitchFamily="2" charset="2"/>
              <a:buChar char="Ø"/>
            </a:pPr>
            <a:endParaRPr lang="en-US" altLang="zh-CN" dirty="0">
              <a:ea typeface="楷体" panose="02010609060101010101" pitchFamily="49" charset="-122"/>
            </a:endParaRPr>
          </a:p>
          <a:p>
            <a:pPr>
              <a:buFont typeface="Wingdings" panose="05000000000000000000" pitchFamily="2" charset="2"/>
              <a:buChar char="Ø"/>
            </a:pPr>
            <a:endParaRPr lang="zh-CN" altLang="en-US" dirty="0">
              <a:ea typeface="楷体" panose="02010609060101010101" pitchFamily="49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79EBAD7-900E-7041-A67C-BAFE7AEF0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402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6643BA01-5EAD-50A1-8DD0-5EF6BAC5C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差分隐私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F5023371-22D4-EB09-1371-AAC44CE2B3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Differential Privacy (DP)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F53D001-5D34-CFDE-F26A-B90F51F64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965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>
            <a:extLst>
              <a:ext uri="{FF2B5EF4-FFF2-40B4-BE49-F238E27FC236}">
                <a16:creationId xmlns:a16="http://schemas.microsoft.com/office/drawing/2014/main" id="{07676627-6E14-2B90-AC9A-57EB3AB67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000"/>
            <a:ext cx="10515600" cy="5117184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/>
              <a:t>2006</a:t>
            </a:r>
            <a:r>
              <a:rPr lang="zh-CN" altLang="en-US" dirty="0"/>
              <a:t>年</a:t>
            </a:r>
            <a:r>
              <a:rPr lang="en-US" altLang="zh-CN" dirty="0"/>
              <a:t>10</a:t>
            </a:r>
            <a:r>
              <a:rPr lang="zh-CN" altLang="en-US" dirty="0"/>
              <a:t>月</a:t>
            </a:r>
            <a:r>
              <a:rPr lang="en-US" altLang="zh-CN" dirty="0"/>
              <a:t>2</a:t>
            </a:r>
            <a:r>
              <a:rPr lang="zh-CN" altLang="en-US" dirty="0"/>
              <a:t>日</a:t>
            </a:r>
            <a:endParaRPr lang="en-US" altLang="zh-CN" dirty="0"/>
          </a:p>
          <a:p>
            <a:r>
              <a:rPr lang="zh-CN" altLang="en-US" dirty="0"/>
              <a:t>训练数据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/>
              <a:t> 2000~2005</a:t>
            </a:r>
            <a:r>
              <a:rPr lang="zh-CN" altLang="en-US" dirty="0"/>
              <a:t>年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/>
              <a:t> 1 </a:t>
            </a:r>
            <a:r>
              <a:rPr lang="zh-CN" altLang="en-US" dirty="0"/>
              <a:t>亿个评分（</a:t>
            </a:r>
            <a:r>
              <a:rPr lang="en-US" altLang="zh-CN" dirty="0"/>
              <a:t>1~5</a:t>
            </a:r>
            <a:r>
              <a:rPr lang="zh-CN" altLang="en-US" dirty="0"/>
              <a:t>）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/>
              <a:t> 48 </a:t>
            </a:r>
            <a:r>
              <a:rPr lang="zh-CN" altLang="en-US" dirty="0"/>
              <a:t>万个用户（匿名化）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/>
              <a:t> 17770 </a:t>
            </a:r>
            <a:r>
              <a:rPr lang="zh-CN" altLang="en-US" dirty="0"/>
              <a:t>部电影</a:t>
            </a:r>
            <a:endParaRPr lang="en-US" altLang="zh-CN" dirty="0"/>
          </a:p>
          <a:p>
            <a:r>
              <a:rPr lang="zh-CN" altLang="en-US" dirty="0"/>
              <a:t>考核数据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/>
              <a:t> </a:t>
            </a:r>
            <a:r>
              <a:rPr lang="en-US" altLang="zh-CN" dirty="0"/>
              <a:t>281 </a:t>
            </a:r>
            <a:r>
              <a:rPr lang="zh-CN" altLang="en-US" dirty="0"/>
              <a:t>万条数据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/>
              <a:t> (</a:t>
            </a:r>
            <a:r>
              <a:rPr lang="zh-CN" altLang="en-US" dirty="0"/>
              <a:t>用户，电影，时间；</a:t>
            </a:r>
            <a:r>
              <a:rPr lang="zh-CN" altLang="en-US" b="1" dirty="0"/>
              <a:t>评分</a:t>
            </a:r>
            <a:r>
              <a:rPr lang="zh-CN" altLang="en-US" dirty="0"/>
              <a:t>）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/>
              <a:t> </a:t>
            </a:r>
            <a:r>
              <a:rPr lang="zh-CN" altLang="en-US" dirty="0"/>
              <a:t>算法输入一半完整数据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/>
              <a:t> 对余下数据预测</a:t>
            </a:r>
            <a:r>
              <a:rPr lang="zh-CN" altLang="en-US" b="1" dirty="0"/>
              <a:t>评分</a:t>
            </a:r>
            <a:endParaRPr lang="en-US" altLang="zh-CN" b="1" dirty="0"/>
          </a:p>
          <a:p>
            <a:pPr>
              <a:lnSpc>
                <a:spcPct val="100000"/>
              </a:lnSpc>
            </a:pPr>
            <a:r>
              <a:rPr lang="zh-CN" altLang="en-US" dirty="0"/>
              <a:t>目标</a:t>
            </a:r>
            <a:endParaRPr lang="en-US" altLang="zh-CN" dirty="0"/>
          </a:p>
          <a:p>
            <a:pPr lvl="1">
              <a:lnSpc>
                <a:spcPct val="100000"/>
              </a:lnSpc>
            </a:pPr>
            <a:r>
              <a:rPr lang="zh-CN" altLang="en-US" dirty="0"/>
              <a:t>精度提升</a:t>
            </a:r>
            <a:r>
              <a:rPr lang="en-US" altLang="zh-CN" dirty="0"/>
              <a:t>10%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FC1D7EB-3DAE-6BDB-7840-DA81AC4B3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网飞百万美元大奖赛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553A2E3-6751-F49F-8BFB-7E1F2EA1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17</a:t>
            </a:fld>
            <a:endParaRPr lang="zh-CN" altLang="en-US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ED200BC5-FB49-60B0-A033-1163836B89D5}"/>
              </a:ext>
            </a:extLst>
          </p:cNvPr>
          <p:cNvGrpSpPr/>
          <p:nvPr/>
        </p:nvGrpSpPr>
        <p:grpSpPr>
          <a:xfrm>
            <a:off x="5552387" y="1467439"/>
            <a:ext cx="6279692" cy="4888911"/>
            <a:chOff x="5015060" y="1463864"/>
            <a:chExt cx="6279692" cy="4888911"/>
          </a:xfrm>
        </p:grpSpPr>
        <p:pic>
          <p:nvPicPr>
            <p:cNvPr id="10244" name="Picture 4">
              <a:extLst>
                <a:ext uri="{FF2B5EF4-FFF2-40B4-BE49-F238E27FC236}">
                  <a16:creationId xmlns:a16="http://schemas.microsoft.com/office/drawing/2014/main" id="{0173F63A-2C92-ABC9-7E11-2A85DADF51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5060" y="1467439"/>
              <a:ext cx="6279692" cy="4885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2" name="Picture 2">
              <a:extLst>
                <a:ext uri="{FF2B5EF4-FFF2-40B4-BE49-F238E27FC236}">
                  <a16:creationId xmlns:a16="http://schemas.microsoft.com/office/drawing/2014/main" id="{35EDF611-F306-4E64-CE18-56ABBE4618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7638" y="1463864"/>
              <a:ext cx="1077113" cy="504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7AE62C11-D35A-6E83-D696-451E991BDF10}"/>
              </a:ext>
            </a:extLst>
          </p:cNvPr>
          <p:cNvSpPr txBox="1"/>
          <p:nvPr/>
        </p:nvSpPr>
        <p:spPr>
          <a:xfrm>
            <a:off x="5491441" y="6349639"/>
            <a:ext cx="610149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800" i="1" dirty="0"/>
              <a:t>https://web.archive.org/web/20070509120044/http://www.abeautifulwww.com/2007/04/03/another-visualization-of-the-netflix-prize/</a:t>
            </a:r>
          </a:p>
        </p:txBody>
      </p:sp>
    </p:spTree>
    <p:extLst>
      <p:ext uri="{BB962C8B-B14F-4D97-AF65-F5344CB8AC3E}">
        <p14:creationId xmlns:p14="http://schemas.microsoft.com/office/powerpoint/2010/main" val="2173706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92307A-03B4-522B-4CB1-7B34456F9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网飞百万美元大奖赛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F3270D-4937-A3B3-1D5D-33686C50F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2009</a:t>
            </a:r>
            <a:r>
              <a:rPr lang="zh-CN" altLang="en-US" dirty="0"/>
              <a:t>年</a:t>
            </a:r>
            <a:r>
              <a:rPr lang="en-US" altLang="zh-CN" dirty="0"/>
              <a:t>9</a:t>
            </a:r>
            <a:r>
              <a:rPr lang="zh-CN" altLang="en-US" dirty="0"/>
              <a:t>月，</a:t>
            </a:r>
            <a:r>
              <a:rPr lang="en-US" altLang="zh-CN" dirty="0"/>
              <a:t>BPC</a:t>
            </a:r>
            <a:r>
              <a:rPr lang="zh-CN" altLang="en-US" dirty="0"/>
              <a:t>团队获得大奖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问：是否存在隐私风险？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A42D07-7529-A642-5CAA-E7DA7746D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18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91B2AE3-6814-461C-7AA5-28222564D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337" y="1576971"/>
            <a:ext cx="3512334" cy="4192234"/>
          </a:xfrm>
          <a:prstGeom prst="rect">
            <a:avLst/>
          </a:prstGeom>
        </p:spPr>
      </p:pic>
      <p:pic>
        <p:nvPicPr>
          <p:cNvPr id="13314" name="Picture 2" descr="Netflix Awards $1 Million Prize and Starts a New Contest - The New York  Times">
            <a:extLst>
              <a:ext uri="{FF2B5EF4-FFF2-40B4-BE49-F238E27FC236}">
                <a16:creationId xmlns:a16="http://schemas.microsoft.com/office/drawing/2014/main" id="{B9304EF0-E801-2D40-2092-466439C22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64" y="2106645"/>
            <a:ext cx="457200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20A1A3F-2344-2431-808B-D8D2D505C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206" y="5131871"/>
            <a:ext cx="6779448" cy="98243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E80CB61-F128-C542-314D-8173E96303EF}"/>
              </a:ext>
            </a:extLst>
          </p:cNvPr>
          <p:cNvSpPr txBox="1"/>
          <p:nvPr/>
        </p:nvSpPr>
        <p:spPr>
          <a:xfrm>
            <a:off x="805206" y="6050005"/>
            <a:ext cx="34131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i="1" dirty="0"/>
              <a:t>https://web.archive.org/web/20070202024240/http://www.netflixprize.com/faq</a:t>
            </a:r>
            <a:endParaRPr lang="zh-CN" altLang="en-US" sz="800" i="1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DAD944C-95E7-B60C-8A8D-830EA2ADAE54}"/>
              </a:ext>
            </a:extLst>
          </p:cNvPr>
          <p:cNvSpPr txBox="1"/>
          <p:nvPr/>
        </p:nvSpPr>
        <p:spPr>
          <a:xfrm>
            <a:off x="8019658" y="5781727"/>
            <a:ext cx="39250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800" i="1" dirty="0"/>
              <a:t>https://web.archive.org/web/20090919152923/http://www.netflixprize.com/leaderboard</a:t>
            </a:r>
          </a:p>
        </p:txBody>
      </p:sp>
    </p:spTree>
    <p:extLst>
      <p:ext uri="{BB962C8B-B14F-4D97-AF65-F5344CB8AC3E}">
        <p14:creationId xmlns:p14="http://schemas.microsoft.com/office/powerpoint/2010/main" val="2096941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79689A-1B1D-11FC-8655-DC0620710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关联攻击 </a:t>
            </a:r>
            <a:r>
              <a:rPr lang="en-US" altLang="zh-CN" dirty="0"/>
              <a:t>(Linkage Attack)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A186038-36BE-2E6C-9411-14EF213D1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2007</a:t>
            </a:r>
            <a:r>
              <a:rPr lang="zh-CN" altLang="en-US" dirty="0"/>
              <a:t>年，美国德克萨斯大学奥斯汀分校， </a:t>
            </a:r>
            <a:r>
              <a:rPr lang="en-US" altLang="zh-CN" dirty="0"/>
              <a:t>Arvind </a:t>
            </a:r>
            <a:r>
              <a:rPr lang="zh-CN" altLang="en-US" dirty="0"/>
              <a:t>和 </a:t>
            </a:r>
            <a:r>
              <a:rPr lang="en-US" altLang="zh-CN" dirty="0"/>
              <a:t>Vitaly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/>
              <a:t> </a:t>
            </a:r>
            <a:r>
              <a:rPr lang="zh-CN" altLang="en-US" dirty="0"/>
              <a:t>仅需知道 </a:t>
            </a:r>
            <a:r>
              <a:rPr lang="en-US" altLang="zh-CN" dirty="0"/>
              <a:t>8 </a:t>
            </a:r>
            <a:r>
              <a:rPr lang="zh-CN" altLang="en-US" dirty="0"/>
              <a:t>个评分及时间（允许 </a:t>
            </a:r>
            <a:r>
              <a:rPr lang="en-US" altLang="zh-CN" dirty="0"/>
              <a:t>2 </a:t>
            </a:r>
            <a:r>
              <a:rPr lang="zh-CN" altLang="en-US" dirty="0"/>
              <a:t>个错误），就可辨认</a:t>
            </a:r>
            <a:r>
              <a:rPr lang="en-US" altLang="zh-CN" dirty="0">
                <a:solidFill>
                  <a:srgbClr val="C00000"/>
                </a:solidFill>
              </a:rPr>
              <a:t>96%</a:t>
            </a:r>
            <a:r>
              <a:rPr lang="zh-CN" altLang="en-US" dirty="0"/>
              <a:t>的用户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/>
              <a:t> </a:t>
            </a:r>
            <a:r>
              <a:rPr lang="en-US" altLang="zh-CN" dirty="0">
                <a:solidFill>
                  <a:srgbClr val="C00000"/>
                </a:solidFill>
              </a:rPr>
              <a:t>64%</a:t>
            </a:r>
            <a:r>
              <a:rPr lang="zh-CN" altLang="en-US" dirty="0"/>
              <a:t>的用户仅需通过 </a:t>
            </a:r>
            <a:r>
              <a:rPr lang="en-US" altLang="zh-CN" dirty="0"/>
              <a:t>2 </a:t>
            </a:r>
            <a:r>
              <a:rPr lang="zh-CN" altLang="en-US" dirty="0"/>
              <a:t>个评分及时间，即可被去匿名化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/>
              <a:t> </a:t>
            </a:r>
            <a:r>
              <a:rPr lang="en-US" altLang="zh-CN" dirty="0">
                <a:solidFill>
                  <a:srgbClr val="C00000"/>
                </a:solidFill>
              </a:rPr>
              <a:t>89%</a:t>
            </a:r>
            <a:r>
              <a:rPr lang="zh-CN" altLang="en-US" dirty="0"/>
              <a:t>的用户仅需通过 </a:t>
            </a:r>
            <a:r>
              <a:rPr lang="en-US" altLang="zh-CN" dirty="0"/>
              <a:t>2 </a:t>
            </a:r>
            <a:r>
              <a:rPr lang="zh-CN" altLang="en-US" dirty="0"/>
              <a:t>个评分及时间，即可将人选缩小至</a:t>
            </a:r>
            <a:r>
              <a:rPr lang="en-US" altLang="zh-CN" dirty="0"/>
              <a:t>8</a:t>
            </a:r>
            <a:r>
              <a:rPr lang="zh-CN" altLang="en-US" dirty="0"/>
              <a:t>人</a:t>
            </a:r>
            <a:r>
              <a:rPr lang="en-US" altLang="zh-CN" dirty="0"/>
              <a:t>(</a:t>
            </a:r>
            <a:r>
              <a:rPr lang="zh-CN" altLang="en-US" dirty="0"/>
              <a:t>共</a:t>
            </a:r>
            <a:r>
              <a:rPr lang="en-US" altLang="zh-CN" dirty="0"/>
              <a:t>48</a:t>
            </a:r>
            <a:r>
              <a:rPr lang="zh-CN" altLang="en-US" dirty="0"/>
              <a:t>万人</a:t>
            </a:r>
            <a:r>
              <a:rPr lang="en-US" altLang="zh-CN" dirty="0"/>
              <a:t>)</a:t>
            </a:r>
          </a:p>
          <a:p>
            <a:r>
              <a:rPr lang="zh-CN" altLang="en-US" dirty="0"/>
              <a:t>辅助信息 </a:t>
            </a:r>
            <a:r>
              <a:rPr lang="en-US" altLang="zh-CN" dirty="0"/>
              <a:t>(Auxiliary Information)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/>
              <a:t> </a:t>
            </a:r>
            <a:r>
              <a:rPr lang="zh-CN" altLang="en-US" dirty="0"/>
              <a:t>用户在公开评分网站 </a:t>
            </a:r>
            <a:r>
              <a:rPr lang="en-US" altLang="zh-CN" dirty="0"/>
              <a:t>(</a:t>
            </a:r>
            <a:r>
              <a:rPr lang="zh-CN" altLang="en-US" dirty="0"/>
              <a:t>如</a:t>
            </a:r>
            <a:r>
              <a:rPr lang="en-US" altLang="zh-CN" dirty="0"/>
              <a:t>IMDb) </a:t>
            </a:r>
            <a:r>
              <a:rPr lang="zh-CN" altLang="en-US" dirty="0"/>
              <a:t>的实名评分</a:t>
            </a:r>
            <a:endParaRPr lang="en-US" altLang="zh-CN" dirty="0"/>
          </a:p>
          <a:p>
            <a:r>
              <a:rPr lang="zh-CN" altLang="en-US" dirty="0"/>
              <a:t>事件后果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/>
              <a:t> 2009</a:t>
            </a:r>
            <a:r>
              <a:rPr lang="zh-CN" altLang="en-US" dirty="0"/>
              <a:t>年</a:t>
            </a:r>
            <a:r>
              <a:rPr lang="en-US" altLang="zh-CN" dirty="0"/>
              <a:t>12</a:t>
            </a:r>
            <a:r>
              <a:rPr lang="zh-CN" altLang="en-US" dirty="0"/>
              <a:t>月，用户提起集体诉讼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/>
              <a:t> 2010</a:t>
            </a:r>
            <a:r>
              <a:rPr lang="zh-CN" altLang="en-US" dirty="0"/>
              <a:t>年</a:t>
            </a:r>
            <a:r>
              <a:rPr lang="en-US" altLang="zh-CN" dirty="0"/>
              <a:t>3</a:t>
            </a:r>
            <a:r>
              <a:rPr lang="zh-CN" altLang="en-US" dirty="0"/>
              <a:t>月，网飞停办第二届大奖赛</a:t>
            </a:r>
            <a:endParaRPr lang="en-US" altLang="zh-CN" dirty="0"/>
          </a:p>
          <a:p>
            <a:pPr lvl="1"/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820ADE-7524-8012-7BEF-400E26CD6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19</a:t>
            </a:fld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C6E0297-960B-BE45-4D09-27C53E266619}"/>
              </a:ext>
            </a:extLst>
          </p:cNvPr>
          <p:cNvSpPr txBox="1"/>
          <p:nvPr/>
        </p:nvSpPr>
        <p:spPr>
          <a:xfrm>
            <a:off x="1114004" y="6176963"/>
            <a:ext cx="585575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00" dirty="0"/>
              <a:t>Narayanan, A., &amp; Shmatikov, V. (2006). How to break anonymity of the </a:t>
            </a:r>
            <a:r>
              <a:rPr lang="en-US" altLang="zh-CN" sz="800" dirty="0" err="1"/>
              <a:t>netflix</a:t>
            </a:r>
            <a:r>
              <a:rPr lang="en-US" altLang="zh-CN" sz="800" dirty="0"/>
              <a:t> prize </a:t>
            </a:r>
            <a:r>
              <a:rPr lang="en-US" altLang="zh-CN" sz="800" dirty="0" err="1"/>
              <a:t>datase</a:t>
            </a:r>
            <a:r>
              <a:rPr lang="en-US" altLang="zh-CN" sz="800" dirty="0"/>
              <a:t>.</a:t>
            </a:r>
            <a:r>
              <a:rPr lang="en-US" altLang="zh-CN" sz="800" i="1" dirty="0"/>
              <a:t> </a:t>
            </a:r>
            <a:r>
              <a:rPr lang="en-US" altLang="zh-CN" sz="800" i="1" dirty="0" err="1"/>
              <a:t>arXiv</a:t>
            </a:r>
            <a:r>
              <a:rPr lang="en-US" altLang="zh-CN" sz="800" i="1" dirty="0"/>
              <a:t>. http://arxiv.org/abs/cs/0610105</a:t>
            </a: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91DA9118-DA7B-9DC4-6021-98B909A4D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1352" y="476250"/>
            <a:ext cx="791933" cy="79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ornell Tech - Vitaly Shmatikov">
            <a:extLst>
              <a:ext uri="{FF2B5EF4-FFF2-40B4-BE49-F238E27FC236}">
                <a16:creationId xmlns:a16="http://schemas.microsoft.com/office/drawing/2014/main" id="{61396A42-43B6-BC40-45BF-116ADAF4B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5752" y="476249"/>
            <a:ext cx="791933" cy="79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F3CB310-AA4D-F7B5-0CAF-F0D79176B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4838" y="3335059"/>
            <a:ext cx="3198703" cy="3021291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016159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B2D4C1-4893-3A11-1944-7B4237233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生活中有哪些数据？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5D8FFEA-A4CE-A385-7CF5-635F32F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2</a:t>
            </a:fld>
            <a:endParaRPr lang="zh-CN" altLang="en-US" dirty="0"/>
          </a:p>
        </p:txBody>
      </p:sp>
      <p:pic>
        <p:nvPicPr>
          <p:cNvPr id="1028" name="Picture 4" descr="Use AssistiveTouch on your iPhone, iPad, or iPod touch - Apple Support">
            <a:extLst>
              <a:ext uri="{FF2B5EF4-FFF2-40B4-BE49-F238E27FC236}">
                <a16:creationId xmlns:a16="http://schemas.microsoft.com/office/drawing/2014/main" id="{B5E510AA-A810-863C-E343-B3CA51F79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222" y="1670050"/>
            <a:ext cx="2335556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16CC96DA-3D53-A95A-A3B1-BA33944AAFB3}"/>
              </a:ext>
            </a:extLst>
          </p:cNvPr>
          <p:cNvSpPr txBox="1"/>
          <p:nvPr/>
        </p:nvSpPr>
        <p:spPr>
          <a:xfrm>
            <a:off x="2433501" y="1970943"/>
            <a:ext cx="2354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视频数据</a:t>
            </a:r>
            <a:r>
              <a:rPr lang="en-US" altLang="zh-CN" dirty="0"/>
              <a:t> (Video data)</a:t>
            </a:r>
            <a:endParaRPr lang="zh-CN" altLang="en-US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3E318AD8-29C1-D3A4-128D-DBE1541583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897"/>
          <a:stretch/>
        </p:blipFill>
        <p:spPr>
          <a:xfrm>
            <a:off x="1095278" y="1798373"/>
            <a:ext cx="657317" cy="77163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46C23A3-5DB0-4CAE-8646-870498275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2505" y="1798373"/>
            <a:ext cx="1314633" cy="771633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D9E56709-91FD-FD77-BBD2-8658B472DF2F}"/>
              </a:ext>
            </a:extLst>
          </p:cNvPr>
          <p:cNvSpPr txBox="1"/>
          <p:nvPr/>
        </p:nvSpPr>
        <p:spPr>
          <a:xfrm>
            <a:off x="9096395" y="1970943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图片数据</a:t>
            </a:r>
            <a:r>
              <a:rPr lang="en-US" altLang="zh-CN" dirty="0"/>
              <a:t> (Image data)</a:t>
            </a:r>
            <a:endParaRPr lang="zh-CN" altLang="en-US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AF963057-57D2-88BF-25A0-B4FBFEF2C5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277" y="2947829"/>
            <a:ext cx="657317" cy="762106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8CB09401-48AC-54EA-6A18-7626BB651AE5}"/>
              </a:ext>
            </a:extLst>
          </p:cNvPr>
          <p:cNvSpPr txBox="1"/>
          <p:nvPr/>
        </p:nvSpPr>
        <p:spPr>
          <a:xfrm>
            <a:off x="2511535" y="3127544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邮件数据</a:t>
            </a:r>
            <a:r>
              <a:rPr lang="en-US" altLang="zh-CN" dirty="0"/>
              <a:t> (Mail data)</a:t>
            </a:r>
            <a:endParaRPr lang="zh-CN" altLang="en-US" dirty="0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E7745D9B-BB78-2D47-2B99-2787F5560CA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235" r="2816"/>
          <a:stretch/>
        </p:blipFill>
        <p:spPr>
          <a:xfrm>
            <a:off x="7692505" y="2947879"/>
            <a:ext cx="657317" cy="762106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1519D502-9AC0-657A-928B-DE0142904C33}"/>
              </a:ext>
            </a:extLst>
          </p:cNvPr>
          <p:cNvSpPr txBox="1"/>
          <p:nvPr/>
        </p:nvSpPr>
        <p:spPr>
          <a:xfrm>
            <a:off x="8846327" y="3135630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位置数据</a:t>
            </a:r>
            <a:r>
              <a:rPr lang="en-US" altLang="zh-CN" dirty="0"/>
              <a:t> (Geographic data)</a:t>
            </a:r>
            <a:endParaRPr lang="zh-CN" altLang="en-US" dirty="0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11590BC2-11AD-1603-FBAC-6DDCECEC90F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6977"/>
          <a:stretch/>
        </p:blipFill>
        <p:spPr>
          <a:xfrm>
            <a:off x="1095277" y="4087758"/>
            <a:ext cx="1305107" cy="762107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1B3002BF-4B36-CE94-FDFA-ED76BE753289}"/>
              </a:ext>
            </a:extLst>
          </p:cNvPr>
          <p:cNvSpPr txBox="1"/>
          <p:nvPr/>
        </p:nvSpPr>
        <p:spPr>
          <a:xfrm>
            <a:off x="2525994" y="4284145"/>
            <a:ext cx="2169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文本数据</a:t>
            </a:r>
            <a:r>
              <a:rPr lang="en-US" altLang="zh-CN" dirty="0"/>
              <a:t> (Text data)</a:t>
            </a:r>
            <a:endParaRPr lang="zh-CN" altLang="en-US" dirty="0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87083C40-8426-F1FD-0A57-FFCB6CAFCD2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716"/>
          <a:stretch/>
        </p:blipFill>
        <p:spPr>
          <a:xfrm>
            <a:off x="7692505" y="4082125"/>
            <a:ext cx="657606" cy="762106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CFC6B41E-E49B-0763-6C65-26D016A2E95C}"/>
              </a:ext>
            </a:extLst>
          </p:cNvPr>
          <p:cNvSpPr txBox="1"/>
          <p:nvPr/>
        </p:nvSpPr>
        <p:spPr>
          <a:xfrm>
            <a:off x="8955331" y="4278511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金融数据</a:t>
            </a:r>
            <a:r>
              <a:rPr lang="en-US" altLang="zh-CN" dirty="0"/>
              <a:t> (Financial data)</a:t>
            </a:r>
            <a:endParaRPr lang="zh-CN" altLang="en-US" dirty="0"/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74A3FF3C-07FB-8BC3-DCE6-D8B541B8D4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5277" y="5227687"/>
            <a:ext cx="666843" cy="676369"/>
          </a:xfrm>
          <a:prstGeom prst="rect">
            <a:avLst/>
          </a:prstGeom>
        </p:spPr>
      </p:pic>
      <p:sp>
        <p:nvSpPr>
          <p:cNvPr id="44" name="文本框 43">
            <a:extLst>
              <a:ext uri="{FF2B5EF4-FFF2-40B4-BE49-F238E27FC236}">
                <a16:creationId xmlns:a16="http://schemas.microsoft.com/office/drawing/2014/main" id="{DA79B8A8-87FC-B8C1-33EF-F30B2BDE7100}"/>
              </a:ext>
            </a:extLst>
          </p:cNvPr>
          <p:cNvSpPr txBox="1"/>
          <p:nvPr/>
        </p:nvSpPr>
        <p:spPr>
          <a:xfrm>
            <a:off x="2441003" y="5381205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语音数据</a:t>
            </a:r>
            <a:r>
              <a:rPr lang="en-US" altLang="zh-CN" dirty="0"/>
              <a:t> (Audio data)</a:t>
            </a:r>
            <a:endParaRPr lang="zh-CN" altLang="en-US" dirty="0"/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765DF653-1D36-5412-C756-F85689D41DC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6421" r="4970"/>
          <a:stretch/>
        </p:blipFill>
        <p:spPr>
          <a:xfrm>
            <a:off x="7692505" y="5227687"/>
            <a:ext cx="658413" cy="676369"/>
          </a:xfrm>
          <a:prstGeom prst="rect">
            <a:avLst/>
          </a:prstGeom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0661F256-C9D1-728D-C963-E1C567E8E78A}"/>
              </a:ext>
            </a:extLst>
          </p:cNvPr>
          <p:cNvSpPr txBox="1"/>
          <p:nvPr/>
        </p:nvSpPr>
        <p:spPr>
          <a:xfrm>
            <a:off x="8893295" y="5313443"/>
            <a:ext cx="2745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流量数据</a:t>
            </a:r>
            <a:r>
              <a:rPr lang="en-US" altLang="zh-CN" dirty="0"/>
              <a:t> (Network traffic)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6883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  <p:bldP spid="26" grpId="0"/>
      <p:bldP spid="31" grpId="0"/>
      <p:bldP spid="34" grpId="0"/>
      <p:bldP spid="39" grpId="0"/>
      <p:bldP spid="44" grpId="0"/>
      <p:bldP spid="4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75B301-1D98-FE19-5200-5F5BD2F27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成员推断攻击 </a:t>
            </a:r>
            <a:r>
              <a:rPr lang="en-US" altLang="zh-CN" dirty="0"/>
              <a:t>(Membership Inference Attack)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BF3CE1-0BE8-D5A5-B4E3-6585851A4E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1997</a:t>
            </a:r>
            <a:r>
              <a:rPr lang="zh-CN" altLang="en-US" dirty="0"/>
              <a:t>年，麻省理工大学， </a:t>
            </a:r>
            <a:r>
              <a:rPr lang="en-US" altLang="zh-CN" dirty="0"/>
              <a:t>Latanya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/>
              <a:t> 政府雇员的匿名医疗数据 </a:t>
            </a:r>
            <a:r>
              <a:rPr lang="en-US" altLang="zh-CN" dirty="0"/>
              <a:t>(</a:t>
            </a:r>
            <a:r>
              <a:rPr lang="zh-CN" altLang="en-US" b="1" dirty="0"/>
              <a:t>性别、生日、邮编</a:t>
            </a:r>
            <a:r>
              <a:rPr lang="en-US" altLang="zh-CN" dirty="0"/>
              <a:t>)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/>
              <a:t> 投票人名单 </a:t>
            </a:r>
            <a:r>
              <a:rPr lang="en-US" altLang="zh-CN" dirty="0"/>
              <a:t>(</a:t>
            </a:r>
            <a:r>
              <a:rPr lang="zh-CN" altLang="en-US" dirty="0"/>
              <a:t>姓名、</a:t>
            </a:r>
            <a:r>
              <a:rPr lang="zh-CN" altLang="en-US" b="1" dirty="0"/>
              <a:t>性别、出生年月</a:t>
            </a:r>
            <a:r>
              <a:rPr lang="zh-CN" altLang="en-US" dirty="0"/>
              <a:t>、住址、</a:t>
            </a:r>
            <a:r>
              <a:rPr lang="zh-CN" altLang="en-US" b="1" dirty="0"/>
              <a:t>邮编</a:t>
            </a:r>
            <a:r>
              <a:rPr lang="en-US" altLang="zh-CN" dirty="0"/>
              <a:t>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/>
              <a:t> 生日邮编均相同者有限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/>
              <a:t> 87%</a:t>
            </a:r>
            <a:r>
              <a:rPr lang="zh-CN" altLang="en-US" dirty="0"/>
              <a:t>的美国人拥有唯一的性别、出生日期、邮编</a:t>
            </a:r>
            <a:endParaRPr lang="en-US" altLang="zh-CN" dirty="0"/>
          </a:p>
          <a:p>
            <a:r>
              <a:rPr lang="en-US" altLang="zh-CN" dirty="0"/>
              <a:t>2006</a:t>
            </a:r>
            <a:r>
              <a:rPr lang="zh-CN" altLang="en-US" dirty="0"/>
              <a:t>年，美国在线公司</a:t>
            </a:r>
            <a:r>
              <a:rPr lang="en-US" altLang="zh-CN" dirty="0"/>
              <a:t>AOL</a:t>
            </a:r>
            <a:r>
              <a:rPr lang="zh-CN" altLang="en-US" dirty="0"/>
              <a:t>公布</a:t>
            </a:r>
            <a:r>
              <a:rPr lang="en-US" altLang="zh-CN" dirty="0"/>
              <a:t>65</a:t>
            </a:r>
            <a:r>
              <a:rPr lang="zh-CN" altLang="en-US" dirty="0"/>
              <a:t>万用户</a:t>
            </a:r>
            <a:r>
              <a:rPr lang="en-US" altLang="zh-CN" dirty="0"/>
              <a:t>3</a:t>
            </a:r>
            <a:r>
              <a:rPr lang="zh-CN" altLang="en-US" dirty="0"/>
              <a:t>个月的搜索记录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/>
              <a:t> </a:t>
            </a:r>
            <a:r>
              <a:rPr lang="zh-CN" altLang="en-US" dirty="0"/>
              <a:t>尽管数据经过匿名化，其中仍包含敏感信息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/>
              <a:t> </a:t>
            </a:r>
            <a:r>
              <a:rPr lang="zh-CN" altLang="en-US" dirty="0"/>
              <a:t>纽约时报将部分数据去匿名，公开了一位用户</a:t>
            </a:r>
            <a:r>
              <a:rPr lang="en-US" altLang="zh-CN" dirty="0"/>
              <a:t>4417749</a:t>
            </a:r>
            <a:r>
              <a:rPr lang="zh-CN" altLang="en-US" dirty="0"/>
              <a:t>的真实身份</a:t>
            </a:r>
            <a:endParaRPr lang="en-US" altLang="zh-CN" dirty="0"/>
          </a:p>
          <a:p>
            <a:r>
              <a:rPr lang="en-US" altLang="zh-CN" dirty="0"/>
              <a:t>2015</a:t>
            </a:r>
            <a:r>
              <a:rPr lang="zh-CN" altLang="en-US" dirty="0"/>
              <a:t>年，麻省理工大学，</a:t>
            </a:r>
            <a:r>
              <a:rPr lang="en-US" altLang="zh-CN" dirty="0"/>
              <a:t>Yves-Alexandre </a:t>
            </a:r>
            <a:r>
              <a:rPr lang="zh-CN" altLang="en-US" dirty="0"/>
              <a:t>等人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400" dirty="0">
                <a:ea typeface="楷体" panose="02010609060101010101" pitchFamily="49" charset="-122"/>
              </a:rPr>
              <a:t>只需要 </a:t>
            </a:r>
            <a:r>
              <a:rPr lang="en-US" altLang="zh-CN" sz="2400" dirty="0">
                <a:ea typeface="楷体" panose="02010609060101010101" pitchFamily="49" charset="-122"/>
              </a:rPr>
              <a:t>4 </a:t>
            </a:r>
            <a:r>
              <a:rPr lang="zh-CN" altLang="en-US" sz="2400" dirty="0">
                <a:ea typeface="楷体" panose="02010609060101010101" pitchFamily="49" charset="-122"/>
              </a:rPr>
              <a:t>条信用卡交易记录即可从</a:t>
            </a:r>
            <a:r>
              <a:rPr lang="en-US" altLang="zh-CN" sz="2400" dirty="0">
                <a:ea typeface="楷体" panose="02010609060101010101" pitchFamily="49" charset="-122"/>
              </a:rPr>
              <a:t>110</a:t>
            </a:r>
            <a:r>
              <a:rPr lang="zh-CN" altLang="en-US" sz="2400" dirty="0">
                <a:ea typeface="楷体" panose="02010609060101010101" pitchFamily="49" charset="-122"/>
              </a:rPr>
              <a:t>万人中辨认出</a:t>
            </a:r>
            <a:r>
              <a:rPr lang="en-US" altLang="zh-CN" sz="2400" dirty="0">
                <a:ea typeface="楷体" panose="02010609060101010101" pitchFamily="49" charset="-122"/>
              </a:rPr>
              <a:t>90%</a:t>
            </a:r>
            <a:r>
              <a:rPr lang="zh-CN" altLang="en-US" sz="2400" dirty="0">
                <a:ea typeface="楷体" panose="02010609060101010101" pitchFamily="49" charset="-122"/>
              </a:rPr>
              <a:t>的用户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7EC95F1-31F5-8909-B5E1-159547396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20</a:t>
            </a:fld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7A0B4F7-9412-B9C9-475D-10DEE308782E}"/>
              </a:ext>
            </a:extLst>
          </p:cNvPr>
          <p:cNvSpPr txBox="1"/>
          <p:nvPr/>
        </p:nvSpPr>
        <p:spPr>
          <a:xfrm>
            <a:off x="1114003" y="6176963"/>
            <a:ext cx="88689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00" dirty="0"/>
              <a:t>[1] Sweeney, L. (1997). Weaving technology and policy together to maintain confidentiality. </a:t>
            </a:r>
            <a:r>
              <a:rPr lang="en-US" altLang="zh-CN" sz="800" i="1" dirty="0"/>
              <a:t>The Journal of Law, Medicine &amp; Ethics</a:t>
            </a:r>
            <a:r>
              <a:rPr lang="en-US" altLang="zh-CN" sz="800" dirty="0"/>
              <a:t>, 25(2-3), 98-110.</a:t>
            </a:r>
            <a:endParaRPr lang="en-US" altLang="zh-CN" sz="800" i="1" dirty="0"/>
          </a:p>
          <a:p>
            <a:r>
              <a:rPr lang="en-US" altLang="zh-CN" sz="800" dirty="0"/>
              <a:t>[2] </a:t>
            </a:r>
            <a:r>
              <a:rPr lang="en-US" altLang="zh-CN" sz="800" dirty="0" err="1"/>
              <a:t>Barbaro</a:t>
            </a:r>
            <a:r>
              <a:rPr lang="en-US" altLang="zh-CN" sz="800" dirty="0"/>
              <a:t>, M., Zeller, T., &amp; Hansell, S. (2006). A face is exposed for AOL searcher no. 4417749. </a:t>
            </a:r>
            <a:r>
              <a:rPr lang="en-US" altLang="zh-CN" sz="800" i="1" dirty="0"/>
              <a:t>New York Times, 9(2008), 8. </a:t>
            </a:r>
          </a:p>
          <a:p>
            <a:r>
              <a:rPr lang="en-US" altLang="zh-CN" sz="800" dirty="0"/>
              <a:t>[3] De </a:t>
            </a:r>
            <a:r>
              <a:rPr lang="en-US" altLang="zh-CN" sz="800" dirty="0" err="1"/>
              <a:t>Montjoye</a:t>
            </a:r>
            <a:r>
              <a:rPr lang="en-US" altLang="zh-CN" sz="800" dirty="0"/>
              <a:t>, Y. A., </a:t>
            </a:r>
            <a:r>
              <a:rPr lang="en-US" altLang="zh-CN" sz="800" dirty="0" err="1"/>
              <a:t>Radaelli</a:t>
            </a:r>
            <a:r>
              <a:rPr lang="en-US" altLang="zh-CN" sz="800" dirty="0"/>
              <a:t>, L., Singh, V. K., &amp; Pentland, A. S. (2015). Unique in the shopping mall: On the </a:t>
            </a:r>
            <a:r>
              <a:rPr lang="en-US" altLang="zh-CN" sz="800" dirty="0" err="1"/>
              <a:t>reidentifiability</a:t>
            </a:r>
            <a:r>
              <a:rPr lang="en-US" altLang="zh-CN" sz="800" dirty="0"/>
              <a:t> of credit card metadata. </a:t>
            </a:r>
            <a:r>
              <a:rPr lang="en-US" altLang="zh-CN" sz="800" i="1" dirty="0"/>
              <a:t>Science</a:t>
            </a:r>
            <a:r>
              <a:rPr lang="en-US" altLang="zh-CN" sz="800" dirty="0"/>
              <a:t>, 347(6221), 536-539. </a:t>
            </a:r>
            <a:r>
              <a:rPr lang="en-US" altLang="zh-CN" sz="800" i="1" dirty="0"/>
              <a:t>https://www.science.org/doi/abs/10.1126/science.1256297</a:t>
            </a:r>
            <a:endParaRPr lang="zh-CN" altLang="en-US" sz="800" i="1" dirty="0"/>
          </a:p>
        </p:txBody>
      </p:sp>
      <p:pic>
        <p:nvPicPr>
          <p:cNvPr id="16390" name="Picture 6">
            <a:extLst>
              <a:ext uri="{FF2B5EF4-FFF2-40B4-BE49-F238E27FC236}">
                <a16:creationId xmlns:a16="http://schemas.microsoft.com/office/drawing/2014/main" id="{D184072B-F165-E502-DC66-537164305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803" y="1587925"/>
            <a:ext cx="1687890" cy="168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Yves-Alexandre de Montjoye">
            <a:extLst>
              <a:ext uri="{FF2B5EF4-FFF2-40B4-BE49-F238E27FC236}">
                <a16:creationId xmlns:a16="http://schemas.microsoft.com/office/drawing/2014/main" id="{160B0E4D-F755-1AB2-C39E-1A4EEB0C5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388" y="4374037"/>
            <a:ext cx="1454870" cy="145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41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D8180B-CDA5-7CD0-0976-CDE2F01FA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差分隐私 </a:t>
            </a:r>
            <a:r>
              <a:rPr lang="en-US" altLang="zh-CN" dirty="0"/>
              <a:t>(Differential Privacy)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1CB29CB-41BF-8566-5EBE-488F1D487A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2006</a:t>
                </a:r>
                <a:r>
                  <a:rPr lang="zh-CN" altLang="en-US" dirty="0"/>
                  <a:t>年，哈佛大学，</a:t>
                </a:r>
                <a:r>
                  <a:rPr lang="en-US" altLang="zh-CN" dirty="0"/>
                  <a:t>Cynthia </a:t>
                </a:r>
                <a:r>
                  <a:rPr lang="en-US" altLang="zh-CN" dirty="0" err="1"/>
                  <a:t>Dwork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 </a:t>
                </a:r>
                <a:r>
                  <a:rPr lang="zh-CN" altLang="en-US" b="1" dirty="0"/>
                  <a:t>数据集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lang="en-US" altLang="zh-CN" b="0" dirty="0"/>
                  <a:t> </a:t>
                </a:r>
                <a:r>
                  <a:rPr lang="zh-CN" altLang="en-US" b="0" dirty="0"/>
                  <a:t>包含用户的敏感信息</a:t>
                </a:r>
                <a:endParaRPr lang="en-US" altLang="zh-CN" b="0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 </a:t>
                </a:r>
                <a:r>
                  <a:rPr lang="zh-CN" altLang="en-US" dirty="0"/>
                  <a:t>可信</a:t>
                </a:r>
                <a:r>
                  <a:rPr lang="zh-CN" altLang="en-US" b="1" dirty="0"/>
                  <a:t>数据管理员</a:t>
                </a:r>
                <a:r>
                  <a:rPr lang="zh-CN" altLang="en-US" dirty="0"/>
                  <a:t>持有所有信息 </a:t>
                </a:r>
                <a:r>
                  <a:rPr lang="en-US" altLang="zh-CN" dirty="0"/>
                  <a:t>(</a:t>
                </a:r>
                <a:r>
                  <a:rPr lang="zh-CN" altLang="en-US" dirty="0"/>
                  <a:t>政府</a:t>
                </a:r>
                <a:r>
                  <a:rPr lang="en-US" altLang="zh-CN" dirty="0"/>
                  <a:t>/</a:t>
                </a:r>
                <a:r>
                  <a:rPr lang="zh-CN" altLang="en-US" dirty="0"/>
                  <a:t>银行</a:t>
                </a:r>
                <a:r>
                  <a:rPr lang="en-US" altLang="zh-CN" dirty="0"/>
                  <a:t>/</a:t>
                </a:r>
                <a:r>
                  <a:rPr lang="zh-CN" altLang="en-US" dirty="0"/>
                  <a:t>云服务商</a:t>
                </a:r>
                <a:r>
                  <a:rPr lang="en-US" altLang="zh-CN" dirty="0"/>
                  <a:t>)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b="0" dirty="0"/>
                  <a:t> </a:t>
                </a:r>
                <a:r>
                  <a:rPr lang="zh-CN" altLang="en-US" b="1" dirty="0"/>
                  <a:t>数据分析师</a:t>
                </a:r>
                <a:r>
                  <a:rPr lang="zh-CN" altLang="en-US" b="0" dirty="0"/>
                  <a:t>通过</a:t>
                </a:r>
                <a:r>
                  <a:rPr lang="zh-CN" altLang="en-US" b="1" dirty="0"/>
                  <a:t>查询</a:t>
                </a:r>
                <a:r>
                  <a:rPr lang="zh-CN" altLang="en-US" b="0" dirty="0"/>
                  <a:t>进行数据分析</a:t>
                </a:r>
                <a:endParaRPr lang="en-US" altLang="zh-CN" b="0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b="0" dirty="0"/>
                  <a:t> 数据管理员做出</a:t>
                </a:r>
                <a:r>
                  <a:rPr lang="zh-CN" altLang="en-US" dirty="0"/>
                  <a:t>应答</a:t>
                </a:r>
                <a:endParaRPr lang="en-US" altLang="zh-CN" b="0" dirty="0"/>
              </a:p>
              <a:p>
                <a:pPr lvl="2">
                  <a:buFont typeface="Wingdings" panose="05000000000000000000" pitchFamily="2" charset="2"/>
                  <a:buChar char="ü"/>
                </a:pPr>
                <a:r>
                  <a:rPr lang="en-US" altLang="zh-CN" dirty="0"/>
                  <a:t> </a:t>
                </a:r>
                <a:r>
                  <a:rPr lang="zh-CN" altLang="en-US" dirty="0"/>
                  <a:t>保护用户隐私 </a:t>
                </a:r>
                <a:r>
                  <a:rPr lang="en-US" altLang="zh-CN" dirty="0"/>
                  <a:t>(Privacy)</a:t>
                </a:r>
              </a:p>
              <a:p>
                <a:pPr lvl="2">
                  <a:buFont typeface="Wingdings" panose="05000000000000000000" pitchFamily="2" charset="2"/>
                  <a:buChar char="ü"/>
                </a:pPr>
                <a:r>
                  <a:rPr lang="en-US" altLang="zh-CN" dirty="0"/>
                  <a:t> </a:t>
                </a:r>
                <a:r>
                  <a:rPr lang="zh-CN" altLang="en-US" dirty="0"/>
                  <a:t>具有分析价值 </a:t>
                </a:r>
                <a:r>
                  <a:rPr lang="en-US" altLang="zh-CN" dirty="0"/>
                  <a:t>(Utility)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1CB29CB-41BF-8566-5EBE-488F1D487A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043" t="-22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C94F53F-3DE2-C738-45EB-B95C654DD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21</a:t>
            </a:fld>
            <a:endParaRPr lang="zh-CN" altLang="en-US" dirty="0"/>
          </a:p>
        </p:txBody>
      </p:sp>
      <p:pic>
        <p:nvPicPr>
          <p:cNvPr id="17412" name="Picture 4" descr="Cynthia Dwork.">
            <a:extLst>
              <a:ext uri="{FF2B5EF4-FFF2-40B4-BE49-F238E27FC236}">
                <a16:creationId xmlns:a16="http://schemas.microsoft.com/office/drawing/2014/main" id="{9EC9EDDC-77AC-51D9-2BA4-7C1D4644D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067" y="1524000"/>
            <a:ext cx="2578232" cy="171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14B1964-33EF-C541-BF7E-983808E58D42}"/>
              </a:ext>
            </a:extLst>
          </p:cNvPr>
          <p:cNvSpPr txBox="1"/>
          <p:nvPr/>
        </p:nvSpPr>
        <p:spPr>
          <a:xfrm>
            <a:off x="1114003" y="6176963"/>
            <a:ext cx="886898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00" dirty="0" err="1"/>
              <a:t>Dwork</a:t>
            </a:r>
            <a:r>
              <a:rPr lang="en-US" altLang="zh-CN" sz="800" dirty="0"/>
              <a:t>, C. (2006). Differential Privacy. </a:t>
            </a:r>
            <a:r>
              <a:rPr lang="en-US" altLang="zh-CN" sz="800" i="1" dirty="0"/>
              <a:t>Automata, Languages and Programming. ICALP 2006. Lecture Notes in Computer Science</a:t>
            </a:r>
            <a:r>
              <a:rPr lang="en-US" altLang="zh-CN" sz="800" dirty="0"/>
              <a:t>, vol 4052. Springer, Berlin, Heidelberg. </a:t>
            </a:r>
            <a:r>
              <a:rPr lang="en-US" altLang="zh-CN" sz="800" i="1" dirty="0"/>
              <a:t>https://doi.org/10.1007/11787006_1</a:t>
            </a:r>
            <a:endParaRPr lang="zh-CN" altLang="en-US" sz="800" i="1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C5A3815-9E7A-86F8-A02F-96F94F50A72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964054" y="4329410"/>
            <a:ext cx="5063628" cy="1650704"/>
          </a:xfrm>
          <a:prstGeom prst="rect">
            <a:avLst/>
          </a:prstGeom>
          <a:noFill/>
          <a:ln w="28575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 defTabSz="457200">
              <a:buFont typeface="Arial" panose="020B0604020202020204" pitchFamily="34" charset="0"/>
              <a:buChar char="•"/>
              <a:defRPr/>
            </a:pPr>
            <a:endParaRPr lang="zh-CN" altLang="en-US">
              <a:solidFill>
                <a:schemeClr val="bg1">
                  <a:lumMod val="95000"/>
                </a:schemeClr>
              </a:solidFill>
              <a:latin typeface="Calibri" panose="020F0502020204030204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418" name="Picture 10" descr="1.数据库基础- icui4cu - 博客园">
            <a:extLst>
              <a:ext uri="{FF2B5EF4-FFF2-40B4-BE49-F238E27FC236}">
                <a16:creationId xmlns:a16="http://schemas.microsoft.com/office/drawing/2014/main" id="{71A43935-2298-6145-EBED-8387E7608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956" y="4444251"/>
            <a:ext cx="794050" cy="97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828B4F9C-2B4C-3693-C9F0-089A97927BD7}"/>
              </a:ext>
            </a:extLst>
          </p:cNvPr>
          <p:cNvSpPr/>
          <p:nvPr/>
        </p:nvSpPr>
        <p:spPr>
          <a:xfrm>
            <a:off x="5512062" y="5481147"/>
            <a:ext cx="1365837" cy="442334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数据管理员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solidFill>
                  <a:schemeClr val="tx2"/>
                </a:solidFill>
                <a:latin typeface="Times New Roman"/>
                <a:ea typeface="微软雅黑"/>
              </a:rPr>
              <a:t>Data Curator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1" name="圆角矩形 31">
            <a:extLst>
              <a:ext uri="{FF2B5EF4-FFF2-40B4-BE49-F238E27FC236}">
                <a16:creationId xmlns:a16="http://schemas.microsoft.com/office/drawing/2014/main" id="{73D223F0-B4D0-4AEC-F934-E259A315FD1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775930" y="4477826"/>
            <a:ext cx="376247" cy="135387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可信边界</a:t>
            </a:r>
          </a:p>
        </p:txBody>
      </p:sp>
      <p:pic>
        <p:nvPicPr>
          <p:cNvPr id="17420" name="Picture 12" descr="Database logo with white background Images - Free Download on Freepik">
            <a:extLst>
              <a:ext uri="{FF2B5EF4-FFF2-40B4-BE49-F238E27FC236}">
                <a16:creationId xmlns:a16="http://schemas.microsoft.com/office/drawing/2014/main" id="{10965EA4-A9BE-EE10-DFB1-38A197A27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805" y="4501724"/>
            <a:ext cx="934519" cy="93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35AADA28-2D56-E27D-22E6-6A4C5AD499FA}"/>
              </a:ext>
            </a:extLst>
          </p:cNvPr>
          <p:cNvSpPr/>
          <p:nvPr/>
        </p:nvSpPr>
        <p:spPr>
          <a:xfrm>
            <a:off x="3981145" y="5481147"/>
            <a:ext cx="1365837" cy="442334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数据集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solidFill>
                  <a:schemeClr val="tx2"/>
                </a:solidFill>
                <a:latin typeface="Times New Roman"/>
                <a:ea typeface="微软雅黑"/>
              </a:rPr>
              <a:t>Database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4" name="等号 13">
            <a:extLst>
              <a:ext uri="{FF2B5EF4-FFF2-40B4-BE49-F238E27FC236}">
                <a16:creationId xmlns:a16="http://schemas.microsoft.com/office/drawing/2014/main" id="{59875EE5-A5E6-7713-C089-018000690CAB}"/>
              </a:ext>
            </a:extLst>
          </p:cNvPr>
          <p:cNvSpPr/>
          <p:nvPr/>
        </p:nvSpPr>
        <p:spPr>
          <a:xfrm>
            <a:off x="5093879" y="4857367"/>
            <a:ext cx="516849" cy="516849"/>
          </a:xfrm>
          <a:prstGeom prst="mathEqual">
            <a:avLst>
              <a:gd name="adj1" fmla="val 8017"/>
              <a:gd name="adj2" fmla="val 1723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BDD9CAF-3865-8ED9-F2FC-4241CCAA5AA2}"/>
              </a:ext>
            </a:extLst>
          </p:cNvPr>
          <p:cNvSpPr/>
          <p:nvPr/>
        </p:nvSpPr>
        <p:spPr>
          <a:xfrm>
            <a:off x="5038662" y="4550043"/>
            <a:ext cx="616640" cy="442334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持有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C19BD872-64E3-C79C-2976-C45A982C5E6A}"/>
              </a:ext>
            </a:extLst>
          </p:cNvPr>
          <p:cNvSpPr/>
          <p:nvPr/>
        </p:nvSpPr>
        <p:spPr>
          <a:xfrm>
            <a:off x="2511101" y="5611658"/>
            <a:ext cx="1365837" cy="311823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用户</a:t>
            </a:r>
          </a:p>
        </p:txBody>
      </p:sp>
      <p:sp>
        <p:nvSpPr>
          <p:cNvPr id="26" name="箭头: 右 25">
            <a:extLst>
              <a:ext uri="{FF2B5EF4-FFF2-40B4-BE49-F238E27FC236}">
                <a16:creationId xmlns:a16="http://schemas.microsoft.com/office/drawing/2014/main" id="{80F41DEB-BB86-0A06-6CC7-012B857F8C81}"/>
              </a:ext>
            </a:extLst>
          </p:cNvPr>
          <p:cNvSpPr/>
          <p:nvPr/>
        </p:nvSpPr>
        <p:spPr>
          <a:xfrm rot="1352427">
            <a:off x="3431221" y="4724734"/>
            <a:ext cx="944798" cy="167468"/>
          </a:xfrm>
          <a:prstGeom prst="rightArrow">
            <a:avLst>
              <a:gd name="adj1" fmla="val 31207"/>
              <a:gd name="adj2" fmla="val 5646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箭头: 右 26">
            <a:extLst>
              <a:ext uri="{FF2B5EF4-FFF2-40B4-BE49-F238E27FC236}">
                <a16:creationId xmlns:a16="http://schemas.microsoft.com/office/drawing/2014/main" id="{B2D3A7E5-836F-2D55-62DD-C733120A3A93}"/>
              </a:ext>
            </a:extLst>
          </p:cNvPr>
          <p:cNvSpPr/>
          <p:nvPr/>
        </p:nvSpPr>
        <p:spPr>
          <a:xfrm>
            <a:off x="3092864" y="4984611"/>
            <a:ext cx="1099893" cy="167468"/>
          </a:xfrm>
          <a:prstGeom prst="rightArrow">
            <a:avLst>
              <a:gd name="adj1" fmla="val 31207"/>
              <a:gd name="adj2" fmla="val 5646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箭头: 右 28">
            <a:extLst>
              <a:ext uri="{FF2B5EF4-FFF2-40B4-BE49-F238E27FC236}">
                <a16:creationId xmlns:a16="http://schemas.microsoft.com/office/drawing/2014/main" id="{B1072803-A42D-FB32-340A-89809E0477D3}"/>
              </a:ext>
            </a:extLst>
          </p:cNvPr>
          <p:cNvSpPr/>
          <p:nvPr/>
        </p:nvSpPr>
        <p:spPr>
          <a:xfrm rot="20247573" flipV="1">
            <a:off x="3427783" y="5259935"/>
            <a:ext cx="944798" cy="167468"/>
          </a:xfrm>
          <a:prstGeom prst="rightArrow">
            <a:avLst>
              <a:gd name="adj1" fmla="val 31207"/>
              <a:gd name="adj2" fmla="val 5646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E85DF32-4BF9-B799-31F3-2B706DDA506E}"/>
              </a:ext>
            </a:extLst>
          </p:cNvPr>
          <p:cNvSpPr/>
          <p:nvPr/>
        </p:nvSpPr>
        <p:spPr>
          <a:xfrm>
            <a:off x="3672757" y="4377743"/>
            <a:ext cx="616640" cy="442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数据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D7432E90-BDE0-694C-BF86-FA97D14A528A}"/>
              </a:ext>
            </a:extLst>
          </p:cNvPr>
          <p:cNvSpPr/>
          <p:nvPr/>
        </p:nvSpPr>
        <p:spPr>
          <a:xfrm>
            <a:off x="8928520" y="5481147"/>
            <a:ext cx="2681926" cy="442334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（恶意）数据分析师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solidFill>
                  <a:schemeClr val="tx2"/>
                </a:solidFill>
                <a:latin typeface="Times New Roman"/>
                <a:ea typeface="微软雅黑"/>
              </a:rPr>
              <a:t>(Malicious) Data Analyst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32" name="箭头: 右 31">
            <a:extLst>
              <a:ext uri="{FF2B5EF4-FFF2-40B4-BE49-F238E27FC236}">
                <a16:creationId xmlns:a16="http://schemas.microsoft.com/office/drawing/2014/main" id="{D8A6EAFB-8B42-B5C9-C823-8549C106D17B}"/>
              </a:ext>
            </a:extLst>
          </p:cNvPr>
          <p:cNvSpPr/>
          <p:nvPr/>
        </p:nvSpPr>
        <p:spPr>
          <a:xfrm rot="10800000">
            <a:off x="6821659" y="4827458"/>
            <a:ext cx="2604125" cy="167468"/>
          </a:xfrm>
          <a:prstGeom prst="rightArrow">
            <a:avLst>
              <a:gd name="adj1" fmla="val 31207"/>
              <a:gd name="adj2" fmla="val 5646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3EC38A0B-1A38-3CCB-37DB-9728E78F2529}"/>
                  </a:ext>
                </a:extLst>
              </p:cNvPr>
              <p:cNvSpPr/>
              <p:nvPr/>
            </p:nvSpPr>
            <p:spPr>
              <a:xfrm>
                <a:off x="7789278" y="4328876"/>
                <a:ext cx="701425" cy="44233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CN" altLang="en-US" sz="16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查询</a:t>
                </a:r>
                <a:endParaRPr lang="en-US" altLang="zh-CN" sz="1600" dirty="0">
                  <a:solidFill>
                    <a:schemeClr val="tx2"/>
                  </a:solidFill>
                  <a:latin typeface="Times New Roman"/>
                  <a:ea typeface="微软雅黑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CN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微软雅黑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Times New Roman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3EC38A0B-1A38-3CCB-37DB-9728E78F25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9278" y="4328876"/>
                <a:ext cx="701425" cy="442334"/>
              </a:xfrm>
              <a:prstGeom prst="rect">
                <a:avLst/>
              </a:prstGeom>
              <a:blipFill>
                <a:blip r:embed="rId14"/>
                <a:stretch>
                  <a:fillRect t="-19178" b="-191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箭头: 右 33">
            <a:extLst>
              <a:ext uri="{FF2B5EF4-FFF2-40B4-BE49-F238E27FC236}">
                <a16:creationId xmlns:a16="http://schemas.microsoft.com/office/drawing/2014/main" id="{F01738F8-CCD3-120E-6E7A-3D17DCDE82DB}"/>
              </a:ext>
            </a:extLst>
          </p:cNvPr>
          <p:cNvSpPr/>
          <p:nvPr/>
        </p:nvSpPr>
        <p:spPr>
          <a:xfrm>
            <a:off x="6851473" y="5037934"/>
            <a:ext cx="2604125" cy="167468"/>
          </a:xfrm>
          <a:prstGeom prst="rightArrow">
            <a:avLst>
              <a:gd name="adj1" fmla="val 31207"/>
              <a:gd name="adj2" fmla="val 5646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62879086-1F78-348A-BCF9-BD1EF2F81383}"/>
                  </a:ext>
                </a:extLst>
              </p:cNvPr>
              <p:cNvSpPr/>
              <p:nvPr/>
            </p:nvSpPr>
            <p:spPr>
              <a:xfrm>
                <a:off x="7320962" y="5249980"/>
                <a:ext cx="1665146" cy="44233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CN" altLang="en-US" sz="16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隐私应答</a:t>
                </a:r>
                <a:endParaRPr lang="en-US" altLang="zh-CN" sz="1600" dirty="0">
                  <a:solidFill>
                    <a:schemeClr val="tx2"/>
                  </a:solidFill>
                  <a:latin typeface="Times New Roman"/>
                  <a:ea typeface="微软雅黑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微软雅黑"/>
                        </a:rPr>
                        <m:t>𝑞</m:t>
                      </m:r>
                      <m:d>
                        <m:dPr>
                          <m:ctrlPr>
                            <a:rPr lang="en-US" altLang="zh-CN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微软雅黑"/>
                            </a:rPr>
                          </m:ctrlPr>
                        </m:dPr>
                        <m:e>
                          <m:r>
                            <a:rPr lang="zh-CN" altLang="en-US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微软雅黑"/>
                            </a:rPr>
                            <m:t>𝒟</m:t>
                          </m:r>
                        </m:e>
                      </m:d>
                    </m:oMath>
                  </m:oMathPara>
                </a14:m>
                <a:endParaRPr lang="en-US" altLang="zh-CN" sz="1600" dirty="0">
                  <a:solidFill>
                    <a:schemeClr val="tx2"/>
                  </a:solidFill>
                  <a:latin typeface="Times New Roman"/>
                  <a:ea typeface="微软雅黑"/>
                </a:endParaRPr>
              </a:p>
            </p:txBody>
          </p:sp>
        </mc:Choice>
        <mc:Fallback xmlns=""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62879086-1F78-348A-BCF9-BD1EF2F813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0962" y="5249980"/>
                <a:ext cx="1665146" cy="442334"/>
              </a:xfrm>
              <a:prstGeom prst="rect">
                <a:avLst/>
              </a:prstGeom>
              <a:blipFill>
                <a:blip r:embed="rId15"/>
                <a:stretch>
                  <a:fillRect t="-19178" b="-191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タピオカミルクティーを飲む人のイラスト（男子学生）">
            <a:extLst>
              <a:ext uri="{FF2B5EF4-FFF2-40B4-BE49-F238E27FC236}">
                <a16:creationId xmlns:a16="http://schemas.microsoft.com/office/drawing/2014/main" id="{1CEE64E4-24C4-137F-C13E-8919FA17A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585" y="4353194"/>
            <a:ext cx="515838" cy="54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ホテルのフロントのイラスト（女性）">
            <a:extLst>
              <a:ext uri="{FF2B5EF4-FFF2-40B4-BE49-F238E27FC236}">
                <a16:creationId xmlns:a16="http://schemas.microsoft.com/office/drawing/2014/main" id="{3E72B00A-7A3D-2C9A-726B-2A0CAD927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738" y="4661628"/>
            <a:ext cx="667870" cy="66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ホワイトハッカーのイラスト（女性）">
            <a:extLst>
              <a:ext uri="{FF2B5EF4-FFF2-40B4-BE49-F238E27FC236}">
                <a16:creationId xmlns:a16="http://schemas.microsoft.com/office/drawing/2014/main" id="{D5E4D59B-D569-4561-16AA-F8E0A889A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58689" y="5160318"/>
            <a:ext cx="512829" cy="51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悪魔の影のイラスト">
            <a:extLst>
              <a:ext uri="{FF2B5EF4-FFF2-40B4-BE49-F238E27FC236}">
                <a16:creationId xmlns:a16="http://schemas.microsoft.com/office/drawing/2014/main" id="{E7D37E07-7489-5928-5414-ACD9A00B6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183" y="3916956"/>
            <a:ext cx="1421142" cy="141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40F85049-E4CB-E3A9-0EFE-AD97CCF19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30929" y="4328876"/>
            <a:ext cx="1280345" cy="116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503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4390A7-D3D6-B11D-DC12-0B2AE2BD4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差分隐私保护性</a:t>
            </a:r>
          </a:p>
        </p:txBody>
      </p:sp>
      <p:graphicFrame>
        <p:nvGraphicFramePr>
          <p:cNvPr id="5" name="内容占位符 4">
            <a:extLst>
              <a:ext uri="{FF2B5EF4-FFF2-40B4-BE49-F238E27FC236}">
                <a16:creationId xmlns:a16="http://schemas.microsoft.com/office/drawing/2014/main" id="{18F60C44-7BDE-8B7C-5F4B-9949DE65DE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1151743"/>
              </p:ext>
            </p:extLst>
          </p:nvPr>
        </p:nvGraphicFramePr>
        <p:xfrm>
          <a:off x="1010920" y="1474470"/>
          <a:ext cx="3632200" cy="222504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816100">
                  <a:extLst>
                    <a:ext uri="{9D8B030D-6E8A-4147-A177-3AD203B41FA5}">
                      <a16:colId xmlns:a16="http://schemas.microsoft.com/office/drawing/2014/main" val="3332621375"/>
                    </a:ext>
                  </a:extLst>
                </a:gridCol>
                <a:gridCol w="1816100">
                  <a:extLst>
                    <a:ext uri="{9D8B030D-6E8A-4147-A177-3AD203B41FA5}">
                      <a16:colId xmlns:a16="http://schemas.microsoft.com/office/drawing/2014/main" val="12626975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姓名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是否旷课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251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刘一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0592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陈二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495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张三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7339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李四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437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王五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859450"/>
                  </a:ext>
                </a:extLst>
              </a:tr>
            </a:tbl>
          </a:graphicData>
        </a:graphic>
      </p:graphicFrame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444D21-9798-043D-B58E-846488EBE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22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0B8B4BE8-5529-99E8-9B97-466C8791F062}"/>
                  </a:ext>
                </a:extLst>
              </p:cNvPr>
              <p:cNvSpPr/>
              <p:nvPr/>
            </p:nvSpPr>
            <p:spPr>
              <a:xfrm>
                <a:off x="2144101" y="3651063"/>
                <a:ext cx="1365837" cy="44233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i="1" smtClean="0">
                          <a:latin typeface="Cambria Math" panose="02040503050406030204" pitchFamily="18" charset="0"/>
                        </a:rPr>
                        <m:t>𝒟</m:t>
                      </m:r>
                    </m:oMath>
                  </m:oMathPara>
                </a14:m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Times New Roman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0B8B4BE8-5529-99E8-9B97-466C8791F0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4101" y="3651063"/>
                <a:ext cx="1365837" cy="44233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箭头: 右 6">
            <a:extLst>
              <a:ext uri="{FF2B5EF4-FFF2-40B4-BE49-F238E27FC236}">
                <a16:creationId xmlns:a16="http://schemas.microsoft.com/office/drawing/2014/main" id="{225772B5-FD66-7032-AFFD-B1228E48DE2F}"/>
              </a:ext>
            </a:extLst>
          </p:cNvPr>
          <p:cNvSpPr/>
          <p:nvPr/>
        </p:nvSpPr>
        <p:spPr>
          <a:xfrm>
            <a:off x="4722956" y="2503256"/>
            <a:ext cx="1039672" cy="167468"/>
          </a:xfrm>
          <a:prstGeom prst="rightArrow">
            <a:avLst>
              <a:gd name="adj1" fmla="val 31207"/>
              <a:gd name="adj2" fmla="val 5646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8EAC8F3-CF54-9EB9-F8DE-DBFFF1004A92}"/>
              </a:ext>
            </a:extLst>
          </p:cNvPr>
          <p:cNvSpPr/>
          <p:nvPr/>
        </p:nvSpPr>
        <p:spPr>
          <a:xfrm>
            <a:off x="4735832" y="2045047"/>
            <a:ext cx="1097340" cy="442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tx2"/>
                </a:solidFill>
                <a:latin typeface="Times New Roman"/>
                <a:ea typeface="微软雅黑"/>
              </a:rPr>
              <a:t>几人旷课？</a:t>
            </a:r>
            <a:endParaRPr lang="en-US" altLang="zh-CN" sz="1600" dirty="0">
              <a:solidFill>
                <a:schemeClr val="tx2"/>
              </a:solidFill>
              <a:latin typeface="Times New Roman"/>
              <a:ea typeface="微软雅黑"/>
            </a:endParaRPr>
          </a:p>
        </p:txBody>
      </p:sp>
      <p:sp>
        <p:nvSpPr>
          <p:cNvPr id="13" name="圆角矩形 31">
            <a:extLst>
              <a:ext uri="{FF2B5EF4-FFF2-40B4-BE49-F238E27FC236}">
                <a16:creationId xmlns:a16="http://schemas.microsoft.com/office/drawing/2014/main" id="{FC57AFF8-8B85-D8D5-E1C3-6E3661B6BDF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855340" y="1838476"/>
            <a:ext cx="2651489" cy="1550967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CN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人</a:t>
            </a:r>
            <a:endParaRPr lang="en-US" altLang="zh-CN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 defTabSz="457200"/>
            <a:r>
              <a:rPr lang="zh-CN" altLang="en-US" sz="1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若有辅助信息：刘一、陈二、王五均签到，则分析者额外得知旷课者为张三、李四</a:t>
            </a:r>
          </a:p>
        </p:txBody>
      </p:sp>
      <p:graphicFrame>
        <p:nvGraphicFramePr>
          <p:cNvPr id="14" name="内容占位符 4">
            <a:extLst>
              <a:ext uri="{FF2B5EF4-FFF2-40B4-BE49-F238E27FC236}">
                <a16:creationId xmlns:a16="http://schemas.microsoft.com/office/drawing/2014/main" id="{98EAFCA6-374C-9B9F-F25B-C0EF218DD9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6455998"/>
              </p:ext>
            </p:extLst>
          </p:nvPr>
        </p:nvGraphicFramePr>
        <p:xfrm>
          <a:off x="1010920" y="4146550"/>
          <a:ext cx="3632200" cy="222504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816100">
                  <a:extLst>
                    <a:ext uri="{9D8B030D-6E8A-4147-A177-3AD203B41FA5}">
                      <a16:colId xmlns:a16="http://schemas.microsoft.com/office/drawing/2014/main" val="3332621375"/>
                    </a:ext>
                  </a:extLst>
                </a:gridCol>
                <a:gridCol w="1816100">
                  <a:extLst>
                    <a:ext uri="{9D8B030D-6E8A-4147-A177-3AD203B41FA5}">
                      <a16:colId xmlns:a16="http://schemas.microsoft.com/office/drawing/2014/main" val="12626975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姓名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是否旷课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251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刘一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0592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陈二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495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张三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zh-CN" altLang="en-US" sz="1800" kern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7339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李四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437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王五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85945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D4CC9EE3-2A47-54BB-0D64-32081C1C0F08}"/>
                  </a:ext>
                </a:extLst>
              </p:cNvPr>
              <p:cNvSpPr/>
              <p:nvPr/>
            </p:nvSpPr>
            <p:spPr>
              <a:xfrm>
                <a:off x="2144101" y="6323143"/>
                <a:ext cx="1365837" cy="44233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Times New Roman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D4CC9EE3-2A47-54BB-0D64-32081C1C0F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4101" y="6323143"/>
                <a:ext cx="1365837" cy="44233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矩形 16">
            <a:extLst>
              <a:ext uri="{FF2B5EF4-FFF2-40B4-BE49-F238E27FC236}">
                <a16:creationId xmlns:a16="http://schemas.microsoft.com/office/drawing/2014/main" id="{17DE204A-99BB-75ED-D62A-9984E909BA56}"/>
              </a:ext>
            </a:extLst>
          </p:cNvPr>
          <p:cNvSpPr/>
          <p:nvPr/>
        </p:nvSpPr>
        <p:spPr>
          <a:xfrm>
            <a:off x="4735832" y="4994622"/>
            <a:ext cx="1097340" cy="442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tx2"/>
                </a:solidFill>
                <a:latin typeface="Times New Roman"/>
                <a:ea typeface="微软雅黑"/>
              </a:rPr>
              <a:t>几人旷课？</a:t>
            </a:r>
            <a:endParaRPr lang="en-US" altLang="zh-CN" sz="1600" dirty="0">
              <a:solidFill>
                <a:schemeClr val="tx2"/>
              </a:solidFill>
              <a:latin typeface="Times New Roman"/>
              <a:ea typeface="微软雅黑"/>
            </a:endParaRPr>
          </a:p>
        </p:txBody>
      </p:sp>
      <p:sp>
        <p:nvSpPr>
          <p:cNvPr id="18" name="圆角矩形 31">
            <a:extLst>
              <a:ext uri="{FF2B5EF4-FFF2-40B4-BE49-F238E27FC236}">
                <a16:creationId xmlns:a16="http://schemas.microsoft.com/office/drawing/2014/main" id="{3F5FC096-0DFF-6A03-9CCE-EECD9DC4B2C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855341" y="4772176"/>
            <a:ext cx="2651489" cy="1550967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CN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人</a:t>
            </a:r>
            <a:endParaRPr lang="en-US" altLang="zh-CN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 defTabSz="457200"/>
            <a:r>
              <a:rPr lang="zh-CN" altLang="en-US" sz="1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查询结果与张三无关，即使有辅助信息，也无法得知张三是否旷课</a:t>
            </a:r>
          </a:p>
        </p:txBody>
      </p:sp>
      <p:sp>
        <p:nvSpPr>
          <p:cNvPr id="19" name="箭头: 上弧形 18">
            <a:extLst>
              <a:ext uri="{FF2B5EF4-FFF2-40B4-BE49-F238E27FC236}">
                <a16:creationId xmlns:a16="http://schemas.microsoft.com/office/drawing/2014/main" id="{18B653F5-BC61-87B2-53D7-C30032DCF211}"/>
              </a:ext>
            </a:extLst>
          </p:cNvPr>
          <p:cNvSpPr/>
          <p:nvPr/>
        </p:nvSpPr>
        <p:spPr>
          <a:xfrm rot="5400000">
            <a:off x="10897494" y="3887357"/>
            <a:ext cx="1446530" cy="323108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4B76050-2C41-F337-8047-CE6432AA2116}"/>
              </a:ext>
            </a:extLst>
          </p:cNvPr>
          <p:cNvSpPr/>
          <p:nvPr/>
        </p:nvSpPr>
        <p:spPr>
          <a:xfrm>
            <a:off x="9490347" y="3785500"/>
            <a:ext cx="2139021" cy="442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tx2"/>
                </a:solidFill>
                <a:latin typeface="Times New Roman"/>
                <a:ea typeface="微软雅黑"/>
              </a:rPr>
              <a:t>差分隐私结果</a:t>
            </a:r>
            <a:endParaRPr lang="en-US" altLang="zh-CN" sz="1600" dirty="0">
              <a:solidFill>
                <a:schemeClr val="tx2"/>
              </a:solidFill>
              <a:latin typeface="Times New Roman"/>
              <a:ea typeface="微软雅黑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b="1" dirty="0">
                <a:solidFill>
                  <a:schemeClr val="tx2"/>
                </a:solidFill>
                <a:latin typeface="Times New Roman"/>
                <a:ea typeface="微软雅黑"/>
              </a:rPr>
              <a:t>不可区分</a:t>
            </a:r>
            <a:endParaRPr lang="en-US" altLang="zh-CN" sz="1600" b="1" dirty="0">
              <a:solidFill>
                <a:schemeClr val="tx2"/>
              </a:solidFill>
              <a:latin typeface="Times New Roman"/>
              <a:ea typeface="微软雅黑"/>
            </a:endParaRPr>
          </a:p>
        </p:txBody>
      </p:sp>
      <p:sp>
        <p:nvSpPr>
          <p:cNvPr id="21" name="箭头: 右 20">
            <a:extLst>
              <a:ext uri="{FF2B5EF4-FFF2-40B4-BE49-F238E27FC236}">
                <a16:creationId xmlns:a16="http://schemas.microsoft.com/office/drawing/2014/main" id="{EC54FF88-E287-B35D-DDB1-C8F14E0CAAC2}"/>
              </a:ext>
            </a:extLst>
          </p:cNvPr>
          <p:cNvSpPr/>
          <p:nvPr/>
        </p:nvSpPr>
        <p:spPr>
          <a:xfrm>
            <a:off x="4722956" y="5436956"/>
            <a:ext cx="1039672" cy="167468"/>
          </a:xfrm>
          <a:prstGeom prst="rightArrow">
            <a:avLst>
              <a:gd name="adj1" fmla="val 31207"/>
              <a:gd name="adj2" fmla="val 5646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不等号 21">
            <a:extLst>
              <a:ext uri="{FF2B5EF4-FFF2-40B4-BE49-F238E27FC236}">
                <a16:creationId xmlns:a16="http://schemas.microsoft.com/office/drawing/2014/main" id="{2FEB552F-57A0-5C60-5839-91A72B11A829}"/>
              </a:ext>
            </a:extLst>
          </p:cNvPr>
          <p:cNvSpPr/>
          <p:nvPr/>
        </p:nvSpPr>
        <p:spPr>
          <a:xfrm>
            <a:off x="6541106" y="3918341"/>
            <a:ext cx="1279953" cy="309493"/>
          </a:xfrm>
          <a:prstGeom prst="mathNot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C369E76B-FC0F-B13D-B144-DD6B963B0927}"/>
              </a:ext>
            </a:extLst>
          </p:cNvPr>
          <p:cNvSpPr/>
          <p:nvPr/>
        </p:nvSpPr>
        <p:spPr>
          <a:xfrm>
            <a:off x="6462314" y="3444172"/>
            <a:ext cx="1437538" cy="442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tx2"/>
                </a:solidFill>
                <a:latin typeface="Times New Roman"/>
                <a:ea typeface="微软雅黑"/>
              </a:rPr>
              <a:t>包含张三信息</a:t>
            </a:r>
            <a:endParaRPr lang="en-US" altLang="zh-CN" sz="1600" dirty="0">
              <a:solidFill>
                <a:schemeClr val="tx2"/>
              </a:solidFill>
              <a:latin typeface="Times New Roman"/>
              <a:ea typeface="微软雅黑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8113185-7E8D-14CA-75E8-A6A34D59234D}"/>
              </a:ext>
            </a:extLst>
          </p:cNvPr>
          <p:cNvSpPr/>
          <p:nvPr/>
        </p:nvSpPr>
        <p:spPr>
          <a:xfrm>
            <a:off x="6475539" y="4302477"/>
            <a:ext cx="1437538" cy="442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tx2"/>
                </a:solidFill>
                <a:latin typeface="Times New Roman"/>
                <a:ea typeface="微软雅黑"/>
              </a:rPr>
              <a:t>不含张三信息</a:t>
            </a:r>
            <a:endParaRPr lang="en-US" altLang="zh-CN" sz="1600" dirty="0">
              <a:solidFill>
                <a:schemeClr val="tx2"/>
              </a:solidFill>
              <a:latin typeface="Times New Roman"/>
              <a:ea typeface="微软雅黑"/>
            </a:endParaRPr>
          </a:p>
        </p:txBody>
      </p:sp>
      <p:sp>
        <p:nvSpPr>
          <p:cNvPr id="25" name="箭头: 右 24">
            <a:extLst>
              <a:ext uri="{FF2B5EF4-FFF2-40B4-BE49-F238E27FC236}">
                <a16:creationId xmlns:a16="http://schemas.microsoft.com/office/drawing/2014/main" id="{FD360435-798A-D430-26DD-F6C8D0998661}"/>
              </a:ext>
            </a:extLst>
          </p:cNvPr>
          <p:cNvSpPr/>
          <p:nvPr/>
        </p:nvSpPr>
        <p:spPr>
          <a:xfrm>
            <a:off x="8616537" y="2503256"/>
            <a:ext cx="1039672" cy="167468"/>
          </a:xfrm>
          <a:prstGeom prst="rightArrow">
            <a:avLst>
              <a:gd name="adj1" fmla="val 31207"/>
              <a:gd name="adj2" fmla="val 5646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12EA275E-23B7-F61B-AFCE-BA0318B8067D}"/>
              </a:ext>
            </a:extLst>
          </p:cNvPr>
          <p:cNvSpPr/>
          <p:nvPr/>
        </p:nvSpPr>
        <p:spPr>
          <a:xfrm>
            <a:off x="8587703" y="2110620"/>
            <a:ext cx="1097340" cy="442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tx2"/>
                </a:solidFill>
                <a:latin typeface="Times New Roman"/>
                <a:ea typeface="微软雅黑"/>
              </a:rPr>
              <a:t>加噪</a:t>
            </a:r>
            <a:endParaRPr lang="en-US" altLang="zh-CN" sz="1600" dirty="0">
              <a:solidFill>
                <a:schemeClr val="tx2"/>
              </a:solidFill>
              <a:latin typeface="Times New Roman"/>
              <a:ea typeface="微软雅黑"/>
            </a:endParaRPr>
          </a:p>
        </p:txBody>
      </p:sp>
      <p:sp>
        <p:nvSpPr>
          <p:cNvPr id="27" name="圆角矩形 31">
            <a:extLst>
              <a:ext uri="{FF2B5EF4-FFF2-40B4-BE49-F238E27FC236}">
                <a16:creationId xmlns:a16="http://schemas.microsoft.com/office/drawing/2014/main" id="{F6C0C9A1-870F-0187-2B70-FDD30B5A355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765917" y="1911474"/>
            <a:ext cx="1587883" cy="1414172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CN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1.6 </a:t>
            </a:r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人</a:t>
            </a:r>
            <a:endParaRPr lang="zh-CN" altLang="en-US" sz="12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8" name="箭头: 右 27">
            <a:extLst>
              <a:ext uri="{FF2B5EF4-FFF2-40B4-BE49-F238E27FC236}">
                <a16:creationId xmlns:a16="http://schemas.microsoft.com/office/drawing/2014/main" id="{6BC9200D-56B1-AEBD-3631-20FC645CCDAF}"/>
              </a:ext>
            </a:extLst>
          </p:cNvPr>
          <p:cNvSpPr/>
          <p:nvPr/>
        </p:nvSpPr>
        <p:spPr>
          <a:xfrm>
            <a:off x="8623853" y="5434546"/>
            <a:ext cx="1039672" cy="167468"/>
          </a:xfrm>
          <a:prstGeom prst="rightArrow">
            <a:avLst>
              <a:gd name="adj1" fmla="val 31207"/>
              <a:gd name="adj2" fmla="val 5646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A579D523-E7C8-1FD1-ECF8-EF2E8C49A02D}"/>
              </a:ext>
            </a:extLst>
          </p:cNvPr>
          <p:cNvSpPr/>
          <p:nvPr/>
        </p:nvSpPr>
        <p:spPr>
          <a:xfrm>
            <a:off x="8587703" y="5036928"/>
            <a:ext cx="1097340" cy="442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tx2"/>
                </a:solidFill>
                <a:latin typeface="Times New Roman"/>
                <a:ea typeface="微软雅黑"/>
              </a:rPr>
              <a:t>加噪</a:t>
            </a:r>
            <a:endParaRPr lang="en-US" altLang="zh-CN" sz="1600" dirty="0">
              <a:solidFill>
                <a:schemeClr val="tx2"/>
              </a:solidFill>
              <a:latin typeface="Times New Roman"/>
              <a:ea typeface="微软雅黑"/>
            </a:endParaRPr>
          </a:p>
        </p:txBody>
      </p:sp>
      <p:sp>
        <p:nvSpPr>
          <p:cNvPr id="30" name="圆角矩形 31">
            <a:extLst>
              <a:ext uri="{FF2B5EF4-FFF2-40B4-BE49-F238E27FC236}">
                <a16:creationId xmlns:a16="http://schemas.microsoft.com/office/drawing/2014/main" id="{1DD9C231-68F5-203C-559E-C5D1605CA0B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765917" y="4772176"/>
            <a:ext cx="1587883" cy="1414172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CN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1.4 </a:t>
            </a:r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人</a:t>
            </a:r>
            <a:endParaRPr lang="zh-CN" altLang="en-US" sz="12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146" name="Picture 2" descr="透明人間のイラスト（空想上の生物）">
            <a:extLst>
              <a:ext uri="{FF2B5EF4-FFF2-40B4-BE49-F238E27FC236}">
                <a16:creationId xmlns:a16="http://schemas.microsoft.com/office/drawing/2014/main" id="{BB0BDACD-F67A-B7AA-8D81-F4DE164CD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852" y="4017156"/>
            <a:ext cx="396386" cy="75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ギターを背負う人のイラスト（男子学生）">
            <a:extLst>
              <a:ext uri="{FF2B5EF4-FFF2-40B4-BE49-F238E27FC236}">
                <a16:creationId xmlns:a16="http://schemas.microsoft.com/office/drawing/2014/main" id="{5EBE9666-2C0C-8DE5-B1F6-090C215EC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353" y="3400409"/>
            <a:ext cx="510031" cy="77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05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 animBg="1"/>
      <p:bldP spid="15" grpId="0"/>
      <p:bldP spid="17" grpId="0"/>
      <p:bldP spid="18" grpId="0" animBg="1"/>
      <p:bldP spid="19" grpId="0" animBg="1"/>
      <p:bldP spid="20" grpId="0"/>
      <p:bldP spid="21" grpId="0" animBg="1"/>
      <p:bldP spid="22" grpId="0" animBg="1"/>
      <p:bldP spid="23" grpId="0"/>
      <p:bldP spid="24" grpId="0"/>
      <p:bldP spid="25" grpId="0" animBg="1"/>
      <p:bldP spid="26" grpId="0"/>
      <p:bldP spid="27" grpId="0" animBg="1"/>
      <p:bldP spid="28" grpId="0" animBg="1"/>
      <p:bldP spid="29" grpId="0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28DDA9-F799-A9E0-7EF6-D5E50D141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差分隐私定义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7BEC031-6B39-825C-642F-ABBA540512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zh-CN" altLang="en-US" dirty="0"/>
                  <a:t>相邻数据集 </a:t>
                </a:r>
                <a:r>
                  <a:rPr lang="en-US" altLang="zh-CN" dirty="0"/>
                  <a:t>(Neighboring Datasets)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 </a:t>
                </a:r>
                <a:r>
                  <a:rPr lang="zh-CN" altLang="en-US" dirty="0"/>
                  <a:t>若数据集</a:t>
                </a:r>
                <a14:m>
                  <m:oMath xmlns:m="http://schemas.openxmlformats.org/officeDocument/2006/math">
                    <m:r>
                      <a:rPr lang="zh-CN" altLang="en-US" i="1">
                        <a:latin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lang="zh-CN" altLang="en-US" dirty="0"/>
                  <a:t>与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𝒟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zh-CN" altLang="en-US" dirty="0"/>
                  <a:t>仅相差一条记录，则称二者为相邻数据集，记为</a:t>
                </a:r>
                <a14:m>
                  <m:oMath xmlns:m="http://schemas.openxmlformats.org/officeDocument/2006/math">
                    <m:r>
                      <a:rPr lang="zh-CN" altLang="en-US" i="1"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𝒟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zh-CN" altLang="en-US" i="1" dirty="0">
                  <a:latin typeface="Cambria Math" panose="02040503050406030204" pitchFamily="18" charset="0"/>
                </a:endParaRP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 </a:t>
                </a:r>
                <a:r>
                  <a:rPr lang="zh-CN" altLang="en-US" dirty="0"/>
                  <a:t>如果算法在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lang="zh-CN" altLang="en-US" dirty="0"/>
                  <a:t>与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𝒟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zh-CN" altLang="en-US" dirty="0">
                    <a:latin typeface="Cambria Math" panose="02040503050406030204" pitchFamily="18" charset="0"/>
                  </a:rPr>
                  <a:t>的输出</a:t>
                </a:r>
                <a:r>
                  <a:rPr lang="zh-CN" altLang="en-US" b="1" dirty="0">
                    <a:latin typeface="Cambria Math" panose="02040503050406030204" pitchFamily="18" charset="0"/>
                  </a:rPr>
                  <a:t>完全一致</a:t>
                </a:r>
                <a:r>
                  <a:rPr lang="zh-CN" altLang="en-US" dirty="0">
                    <a:latin typeface="Cambria Math" panose="02040503050406030204" pitchFamily="18" charset="0"/>
                  </a:rPr>
                  <a:t>，则攻击者</a:t>
                </a:r>
                <a:r>
                  <a:rPr lang="zh-CN" altLang="en-US" b="1" dirty="0">
                    <a:latin typeface="Cambria Math" panose="02040503050406030204" pitchFamily="18" charset="0"/>
                  </a:rPr>
                  <a:t>完全无法推断</a:t>
                </a:r>
                <a:r>
                  <a:rPr lang="zh-CN" altLang="en-US" dirty="0">
                    <a:latin typeface="Cambria Math" panose="02040503050406030204" pitchFamily="18" charset="0"/>
                  </a:rPr>
                  <a:t>算法输入</a:t>
                </a:r>
                <a:endParaRPr lang="en-US" altLang="zh-CN" dirty="0">
                  <a:latin typeface="Cambria Math" panose="02040503050406030204" pitchFamily="18" charset="0"/>
                </a:endParaRP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 </a:t>
                </a:r>
                <a:r>
                  <a:rPr lang="zh-CN" altLang="en-US" dirty="0"/>
                  <a:t>如果算法在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lang="zh-CN" altLang="en-US" dirty="0"/>
                  <a:t>与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𝒟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zh-CN" altLang="en-US" dirty="0">
                    <a:latin typeface="Cambria Math" panose="02040503050406030204" pitchFamily="18" charset="0"/>
                  </a:rPr>
                  <a:t>的输出</a:t>
                </a:r>
                <a:r>
                  <a:rPr lang="zh-CN" altLang="en-US" b="1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相似</a:t>
                </a:r>
                <a:r>
                  <a:rPr lang="zh-CN" altLang="en-US" dirty="0">
                    <a:latin typeface="Cambria Math" panose="02040503050406030204" pitchFamily="18" charset="0"/>
                  </a:rPr>
                  <a:t>，则攻击者</a:t>
                </a:r>
                <a:r>
                  <a:rPr lang="zh-CN" altLang="en-US" b="1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难以推断</a:t>
                </a:r>
                <a:r>
                  <a:rPr lang="zh-CN" altLang="en-US" dirty="0">
                    <a:latin typeface="Cambria Math" panose="02040503050406030204" pitchFamily="18" charset="0"/>
                  </a:rPr>
                  <a:t>算法输入</a:t>
                </a:r>
                <a:endParaRPr lang="en-US" altLang="zh-CN" dirty="0">
                  <a:latin typeface="Cambria Math" panose="02040503050406030204" pitchFamily="18" charset="0"/>
                </a:endParaRPr>
              </a:p>
              <a:p>
                <a:r>
                  <a:rPr lang="zh-CN" altLang="en-US" dirty="0">
                    <a:latin typeface="Cambria Math" panose="02040503050406030204" pitchFamily="18" charset="0"/>
                  </a:rPr>
                  <a:t>随机算法</a:t>
                </a:r>
                <a:r>
                  <a:rPr lang="en-US" altLang="zh-CN" dirty="0">
                    <a:latin typeface="Cambria Math" panose="02040503050406030204" pitchFamily="18" charset="0"/>
                  </a:rPr>
                  <a:t> (Randomized Algorithm)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zh-CN" dirty="0">
                    <a:latin typeface="Cambria Math" panose="02040503050406030204" pitchFamily="18" charset="0"/>
                  </a:rPr>
                  <a:t> </a:t>
                </a:r>
                <a:r>
                  <a:rPr lang="zh-CN" altLang="en-US" dirty="0">
                    <a:latin typeface="Cambria Math" panose="02040503050406030204" pitchFamily="18" charset="0"/>
                  </a:rPr>
                  <a:t>随机算法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zh-CN" altLang="en-US" dirty="0">
                    <a:latin typeface="Cambria Math" panose="02040503050406030204" pitchFamily="18" charset="0"/>
                  </a:rPr>
                  <a:t>将数据集</a:t>
                </a:r>
                <a14:m>
                  <m:oMath xmlns:m="http://schemas.openxmlformats.org/officeDocument/2006/math">
                    <m:r>
                      <a:rPr lang="zh-CN" altLang="en-US" i="1">
                        <a:latin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lang="zh-CN" altLang="en-US" dirty="0">
                    <a:latin typeface="Cambria Math" panose="02040503050406030204" pitchFamily="18" charset="0"/>
                  </a:rPr>
                  <a:t>随机映射到值域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𝒴</m:t>
                    </m:r>
                  </m:oMath>
                </a14:m>
                <a:r>
                  <a:rPr lang="zh-CN" altLang="en-US" dirty="0">
                    <a:latin typeface="Cambria Math" panose="02040503050406030204" pitchFamily="18" charset="0"/>
                  </a:rPr>
                  <a:t>中的值，其中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𝒴</m:t>
                    </m:r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的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概率</m:t>
                    </m:r>
                  </m:oMath>
                </a14:m>
                <a:r>
                  <a:rPr lang="zh-CN" altLang="en-US" dirty="0">
                    <a:latin typeface="Cambria Math" panose="02040503050406030204" pitchFamily="18" charset="0"/>
                  </a:rPr>
                  <a:t>为</a:t>
                </a:r>
                <a:endParaRPr lang="en-US" altLang="zh-CN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  <m:d>
                                <m:d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𝒟</m:t>
                                  </m:r>
                                </m:e>
                              </m:d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dirty="0">
                  <a:latin typeface="Cambria Math" panose="02040503050406030204" pitchFamily="18" charset="0"/>
                </a:endParaRP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i="1" dirty="0">
                    <a:latin typeface="Cambria Math" panose="02040503050406030204" pitchFamily="18" charset="0"/>
                  </a:rPr>
                  <a:t> </a:t>
                </a:r>
                <a:r>
                  <a:rPr lang="zh-CN" altLang="en-US" dirty="0">
                    <a:latin typeface="Cambria Math" panose="02040503050406030204" pitchFamily="18" charset="0"/>
                  </a:rPr>
                  <a:t>若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𝒴</m:t>
                    </m:r>
                  </m:oMath>
                </a14:m>
                <a:r>
                  <a:rPr lang="zh-CN" altLang="en-US" dirty="0">
                    <a:latin typeface="Cambria Math" panose="02040503050406030204" pitchFamily="18" charset="0"/>
                  </a:rPr>
                  <a:t>离散，此处为概率质量函数</a:t>
                </a:r>
                <a:r>
                  <a:rPr lang="en-US" altLang="zh-CN" dirty="0">
                    <a:latin typeface="Cambria Math" panose="02040503050406030204" pitchFamily="18" charset="0"/>
                  </a:rPr>
                  <a:t>(Probability mass function, </a:t>
                </a:r>
                <a:r>
                  <a:rPr lang="en-US" altLang="zh-CN" dirty="0" err="1">
                    <a:latin typeface="Cambria Math" panose="02040503050406030204" pitchFamily="18" charset="0"/>
                  </a:rPr>
                  <a:t>pmf</a:t>
                </a:r>
                <a:r>
                  <a:rPr lang="en-US" altLang="zh-CN" dirty="0">
                    <a:latin typeface="Cambria Math" panose="02040503050406030204" pitchFamily="18" charset="0"/>
                  </a:rPr>
                  <a:t>)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zh-CN" dirty="0">
                    <a:latin typeface="Cambria Math" panose="02040503050406030204" pitchFamily="18" charset="0"/>
                  </a:rPr>
                  <a:t> </a:t>
                </a:r>
                <a:r>
                  <a:rPr lang="zh-CN" altLang="en-US" dirty="0">
                    <a:latin typeface="Cambria Math" panose="02040503050406030204" pitchFamily="18" charset="0"/>
                  </a:rPr>
                  <a:t>若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𝒴</m:t>
                    </m:r>
                  </m:oMath>
                </a14:m>
                <a:r>
                  <a:rPr lang="zh-CN" altLang="en-US" dirty="0">
                    <a:latin typeface="Cambria Math" panose="02040503050406030204" pitchFamily="18" charset="0"/>
                  </a:rPr>
                  <a:t>连续，此处为概率密度函数</a:t>
                </a:r>
                <a:r>
                  <a:rPr lang="en-US" altLang="zh-CN" dirty="0">
                    <a:latin typeface="Cambria Math" panose="02040503050406030204" pitchFamily="18" charset="0"/>
                  </a:rPr>
                  <a:t>(Probability density function, pdf)</a:t>
                </a:r>
              </a:p>
              <a:p>
                <a:r>
                  <a:rPr lang="zh-CN" altLang="en-US" dirty="0">
                    <a:latin typeface="Cambria Math" panose="02040503050406030204" pitchFamily="18" charset="0"/>
                  </a:rPr>
                  <a:t>差分隐私</a:t>
                </a:r>
                <a:r>
                  <a:rPr lang="en-US" altLang="zh-CN" dirty="0">
                    <a:latin typeface="Cambria Math" panose="02040503050406030204" pitchFamily="18" charset="0"/>
                  </a:rPr>
                  <a:t> (Differential Privacy)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zh-CN" dirty="0">
                    <a:latin typeface="Cambria Math" panose="02040503050406030204" pitchFamily="18" charset="0"/>
                  </a:rPr>
                  <a:t> </a:t>
                </a:r>
                <a:r>
                  <a:rPr lang="zh-CN" altLang="en-US" dirty="0">
                    <a:latin typeface="Cambria Math" panose="02040503050406030204" pitchFamily="18" charset="0"/>
                  </a:rPr>
                  <a:t>若对于</a:t>
                </a:r>
                <a:r>
                  <a:rPr lang="zh-CN" altLang="en-US" b="1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任何相邻数据集</a:t>
                </a:r>
                <a:r>
                  <a:rPr lang="zh-CN" altLang="en-US" dirty="0">
                    <a:latin typeface="Cambria Math" panose="02040503050406030204" pitchFamily="18" charset="0"/>
                  </a:rPr>
                  <a:t>与</a:t>
                </a:r>
                <a:r>
                  <a:rPr lang="zh-CN" altLang="en-US" b="1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任何输出</a:t>
                </a:r>
                <a:r>
                  <a:rPr lang="zh-CN" altLang="en-US" dirty="0">
                    <a:latin typeface="Cambria Math" panose="02040503050406030204" pitchFamily="18" charset="0"/>
                  </a:rPr>
                  <a:t>，算法概率均</a:t>
                </a:r>
                <a:r>
                  <a:rPr lang="zh-CN" altLang="en-US" b="1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相似</a:t>
                </a:r>
                <a:r>
                  <a:rPr lang="zh-CN" altLang="en-US" dirty="0">
                    <a:latin typeface="Cambria Math" panose="02040503050406030204" pitchFamily="18" charset="0"/>
                  </a:rPr>
                  <a:t>，则满足差分隐私</a:t>
                </a:r>
                <a:endParaRPr lang="en-US" altLang="zh-CN" dirty="0">
                  <a:latin typeface="Cambria Math" panose="02040503050406030204" pitchFamily="18" charset="0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endParaRPr lang="zh-CN" altLang="en-US" dirty="0">
                  <a:latin typeface="Cambria Math" panose="02040503050406030204" pitchFamily="18" charset="0"/>
                </a:endParaRPr>
              </a:p>
              <a:p>
                <a:pPr lvl="1">
                  <a:buFont typeface="Wingdings" panose="05000000000000000000" pitchFamily="2" charset="2"/>
                  <a:buChar char="Ø"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7BEC031-6B39-825C-642F-ABBA540512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28" r="-116" b="-11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CD96392-7655-763A-B4DB-C4916CAC7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23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4018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D3C179-E94B-FBF7-3B27-EA18035E6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差分隐私定义 </a:t>
            </a:r>
            <a:r>
              <a:rPr lang="en-US" altLang="zh-CN" dirty="0"/>
              <a:t>— </a:t>
            </a:r>
            <a:r>
              <a:rPr lang="zh-CN" altLang="en-US" dirty="0"/>
              <a:t>数学化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DBCC2B-C498-E69F-7806-1C84B6E5F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24</a:t>
            </a:fld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B50E6AE-878E-97E1-F32A-69C435F5D210}"/>
              </a:ext>
            </a:extLst>
          </p:cNvPr>
          <p:cNvSpPr txBox="1"/>
          <p:nvPr/>
        </p:nvSpPr>
        <p:spPr>
          <a:xfrm>
            <a:off x="832971" y="1412240"/>
            <a:ext cx="10520829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楷体" panose="02010609060101010101" pitchFamily="49" charset="-122"/>
                <a:cs typeface="+mn-cs"/>
              </a:rPr>
              <a:t>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楷体" panose="02010609060101010101" pitchFamily="49" charset="-122"/>
                <a:cs typeface="+mn-cs"/>
              </a:rPr>
              <a:t>若对于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 Math" panose="02040503050406030204" pitchFamily="18" charset="0"/>
                <a:ea typeface="楷体" panose="02010609060101010101" pitchFamily="49" charset="-122"/>
                <a:cs typeface="+mn-cs"/>
              </a:rPr>
              <a:t>任何相邻数据集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楷体" panose="02010609060101010101" pitchFamily="49" charset="-122"/>
                <a:cs typeface="+mn-cs"/>
              </a:rPr>
              <a:t>与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 Math" panose="02040503050406030204" pitchFamily="18" charset="0"/>
                <a:ea typeface="楷体" panose="02010609060101010101" pitchFamily="49" charset="-122"/>
                <a:cs typeface="+mn-cs"/>
              </a:rPr>
              <a:t>任何输出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楷体" panose="02010609060101010101" pitchFamily="49" charset="-122"/>
                <a:cs typeface="+mn-cs"/>
              </a:rPr>
              <a:t>，算法概率均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 Math" panose="02040503050406030204" pitchFamily="18" charset="0"/>
                <a:ea typeface="楷体" panose="02010609060101010101" pitchFamily="49" charset="-122"/>
                <a:cs typeface="+mn-cs"/>
              </a:rPr>
              <a:t>相似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楷体" panose="02010609060101010101" pitchFamily="49" charset="-122"/>
                <a:cs typeface="+mn-cs"/>
              </a:rPr>
              <a:t>，则满足差分隐私</a:t>
            </a:r>
            <a:endParaRPr lang="zh-CN" altLang="en-US" dirty="0">
              <a:latin typeface="Cambria Math" panose="02040503050406030204" pitchFamily="18" charset="0"/>
            </a:endParaRPr>
          </a:p>
          <a:p>
            <a:endParaRPr lang="zh-CN" altLang="en-US" dirty="0"/>
          </a:p>
        </p:txBody>
      </p:sp>
      <p:sp>
        <p:nvSpPr>
          <p:cNvPr id="5" name="箭头: 右 4">
            <a:extLst>
              <a:ext uri="{FF2B5EF4-FFF2-40B4-BE49-F238E27FC236}">
                <a16:creationId xmlns:a16="http://schemas.microsoft.com/office/drawing/2014/main" id="{AF2A9800-F001-0D43-76A0-385E86A04AC6}"/>
              </a:ext>
            </a:extLst>
          </p:cNvPr>
          <p:cNvSpPr/>
          <p:nvPr/>
        </p:nvSpPr>
        <p:spPr>
          <a:xfrm rot="5400000">
            <a:off x="3442575" y="2061517"/>
            <a:ext cx="603233" cy="167468"/>
          </a:xfrm>
          <a:prstGeom prst="rightArrow">
            <a:avLst>
              <a:gd name="adj1" fmla="val 31207"/>
              <a:gd name="adj2" fmla="val 5646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9E73AD3-99F5-54D8-912E-7E2247815A00}"/>
                  </a:ext>
                </a:extLst>
              </p:cNvPr>
              <p:cNvSpPr txBox="1"/>
              <p:nvPr/>
            </p:nvSpPr>
            <p:spPr>
              <a:xfrm>
                <a:off x="2663055" y="2536066"/>
                <a:ext cx="2162272" cy="36933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∀ </m:t>
                      </m:r>
                      <m:r>
                        <a:rPr lang="zh-CN" altLang="en-US" i="1">
                          <a:latin typeface="Cambria Math" panose="02040503050406030204" pitchFamily="18" charset="0"/>
                        </a:rPr>
                        <m:t>𝒟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zh-CN" altLang="en-US" b="0" i="1" smtClean="0">
                          <a:latin typeface="Cambria Math" panose="02040503050406030204" pitchFamily="18" charset="0"/>
                        </a:rPr>
                        <m:t>𝔻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𝒟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9E73AD3-99F5-54D8-912E-7E2247815A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3055" y="2536066"/>
                <a:ext cx="2162272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箭头: 右 8">
            <a:extLst>
              <a:ext uri="{FF2B5EF4-FFF2-40B4-BE49-F238E27FC236}">
                <a16:creationId xmlns:a16="http://schemas.microsoft.com/office/drawing/2014/main" id="{D699C2E4-BCBA-7D58-97EE-E1ABF30BB4F6}"/>
              </a:ext>
            </a:extLst>
          </p:cNvPr>
          <p:cNvSpPr/>
          <p:nvPr/>
        </p:nvSpPr>
        <p:spPr>
          <a:xfrm rot="5400000">
            <a:off x="5419061" y="2064349"/>
            <a:ext cx="603233" cy="167468"/>
          </a:xfrm>
          <a:prstGeom prst="rightArrow">
            <a:avLst>
              <a:gd name="adj1" fmla="val 31207"/>
              <a:gd name="adj2" fmla="val 5646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DE73D98A-DFBD-4162-717D-109F735E23AB}"/>
                  </a:ext>
                </a:extLst>
              </p:cNvPr>
              <p:cNvSpPr txBox="1"/>
              <p:nvPr/>
            </p:nvSpPr>
            <p:spPr>
              <a:xfrm>
                <a:off x="5023870" y="2536066"/>
                <a:ext cx="1393613" cy="36933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∀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zh-CN" altLang="en-US" b="0" i="1" smtClean="0">
                          <a:latin typeface="Cambria Math" panose="02040503050406030204" pitchFamily="18" charset="0"/>
                        </a:rPr>
                        <m:t>𝒴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DE73D98A-DFBD-4162-717D-109F735E2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3870" y="2536066"/>
                <a:ext cx="1393613" cy="369332"/>
              </a:xfrm>
              <a:prstGeom prst="rect">
                <a:avLst/>
              </a:prstGeom>
              <a:blipFill>
                <a:blip r:embed="rId3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箭头: 右 10">
            <a:extLst>
              <a:ext uri="{FF2B5EF4-FFF2-40B4-BE49-F238E27FC236}">
                <a16:creationId xmlns:a16="http://schemas.microsoft.com/office/drawing/2014/main" id="{04B6CC01-BCC6-09F0-55B2-6F8F9CD16604}"/>
              </a:ext>
            </a:extLst>
          </p:cNvPr>
          <p:cNvSpPr/>
          <p:nvPr/>
        </p:nvSpPr>
        <p:spPr>
          <a:xfrm rot="5400000">
            <a:off x="8146194" y="2061517"/>
            <a:ext cx="603233" cy="167468"/>
          </a:xfrm>
          <a:prstGeom prst="rightArrow">
            <a:avLst>
              <a:gd name="adj1" fmla="val 31207"/>
              <a:gd name="adj2" fmla="val 5646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CEA495EE-B0D0-0778-DAD1-FD0810ECE0BC}"/>
                  </a:ext>
                </a:extLst>
              </p:cNvPr>
              <p:cNvSpPr txBox="1"/>
              <p:nvPr/>
            </p:nvSpPr>
            <p:spPr>
              <a:xfrm>
                <a:off x="6755259" y="2536066"/>
                <a:ext cx="3816902" cy="36933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𝒟</m:t>
                                  </m:r>
                                </m:e>
                              </m:d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≈</m:t>
                      </m:r>
                      <m:func>
                        <m:func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𝒟</m:t>
                                      </m:r>
                                    </m:e>
                                    <m:sup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CEA495EE-B0D0-0778-DAD1-FD0810ECE0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5259" y="2536066"/>
                <a:ext cx="3816902" cy="369332"/>
              </a:xfrm>
              <a:prstGeom prst="rect">
                <a:avLst/>
              </a:prstGeom>
              <a:blipFill>
                <a:blip r:embed="rId4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箭头: 右 12">
            <a:extLst>
              <a:ext uri="{FF2B5EF4-FFF2-40B4-BE49-F238E27FC236}">
                <a16:creationId xmlns:a16="http://schemas.microsoft.com/office/drawing/2014/main" id="{C4F4C328-3EF8-73B3-480F-DDAEAE1DB135}"/>
              </a:ext>
            </a:extLst>
          </p:cNvPr>
          <p:cNvSpPr/>
          <p:nvPr/>
        </p:nvSpPr>
        <p:spPr>
          <a:xfrm rot="5400000">
            <a:off x="8149146" y="3196200"/>
            <a:ext cx="603233" cy="167468"/>
          </a:xfrm>
          <a:prstGeom prst="rightArrow">
            <a:avLst>
              <a:gd name="adj1" fmla="val 31207"/>
              <a:gd name="adj2" fmla="val 5646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6F0F4EEA-CBF9-7976-6BAC-C8BB7238E526}"/>
                  </a:ext>
                </a:extLst>
              </p:cNvPr>
              <p:cNvSpPr/>
              <p:nvPr/>
            </p:nvSpPr>
            <p:spPr>
              <a:xfrm>
                <a:off x="8169980" y="2978317"/>
                <a:ext cx="1437538" cy="44233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lang="en-US" altLang="zh-CN" sz="1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微软雅黑"/>
                      </a:rPr>
                      <m:t>𝜀</m:t>
                    </m:r>
                  </m:oMath>
                </a14:m>
                <a:r>
                  <a:rPr lang="en-US" altLang="zh-CN" sz="16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-</a:t>
                </a:r>
                <a:r>
                  <a:rPr lang="zh-CN" altLang="en-US" sz="16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近似</a:t>
                </a:r>
                <a:endParaRPr lang="en-US" altLang="zh-CN" sz="1600" dirty="0">
                  <a:solidFill>
                    <a:schemeClr val="tx2"/>
                  </a:solidFill>
                  <a:latin typeface="Times New Roman"/>
                  <a:ea typeface="微软雅黑"/>
                </a:endParaRPr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6F0F4EEA-CBF9-7976-6BAC-C8BB7238E5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9980" y="2978317"/>
                <a:ext cx="1437538" cy="442334"/>
              </a:xfrm>
              <a:prstGeom prst="rect">
                <a:avLst/>
              </a:prstGeom>
              <a:blipFill>
                <a:blip r:embed="rId5"/>
                <a:stretch>
                  <a:fillRect b="-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2ECF8E4F-418B-A2EC-F7F7-9EB760FC6D61}"/>
                  </a:ext>
                </a:extLst>
              </p:cNvPr>
              <p:cNvSpPr/>
              <p:nvPr/>
            </p:nvSpPr>
            <p:spPr>
              <a:xfrm>
                <a:off x="6417483" y="2972798"/>
                <a:ext cx="1955276" cy="44233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CN" altLang="en-US" sz="16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给定常数</a:t>
                </a:r>
                <a14:m>
                  <m:oMath xmlns:m="http://schemas.openxmlformats.org/officeDocument/2006/math">
                    <m:r>
                      <a:rPr lang="en-US" altLang="zh-CN" sz="1600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微软雅黑"/>
                      </a:rPr>
                      <m:t>0&lt;</m:t>
                    </m:r>
                    <m:r>
                      <a:rPr lang="en-US" altLang="zh-CN" sz="1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微软雅黑"/>
                      </a:rPr>
                      <m:t>𝜀</m:t>
                    </m:r>
                    <m:r>
                      <a:rPr lang="en-US" altLang="zh-CN" sz="1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微软雅黑"/>
                      </a:rPr>
                      <m:t>&lt;1</m:t>
                    </m:r>
                  </m:oMath>
                </a14:m>
                <a:endParaRPr lang="en-US" altLang="zh-CN" sz="1600" dirty="0">
                  <a:solidFill>
                    <a:schemeClr val="tx2"/>
                  </a:solidFill>
                  <a:latin typeface="Times New Roman"/>
                  <a:ea typeface="微软雅黑"/>
                </a:endParaRPr>
              </a:p>
            </p:txBody>
          </p:sp>
        </mc:Choice>
        <mc:Fallback xmlns="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2ECF8E4F-418B-A2EC-F7F7-9EB760FC6D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7483" y="2972798"/>
                <a:ext cx="1955276" cy="442334"/>
              </a:xfrm>
              <a:prstGeom prst="rect">
                <a:avLst/>
              </a:prstGeom>
              <a:blipFill>
                <a:blip r:embed="rId6"/>
                <a:stretch>
                  <a:fillRect b="-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BE9A08B6-235D-A7EC-9C3C-5EA11ADC0EB9}"/>
                  </a:ext>
                </a:extLst>
              </p:cNvPr>
              <p:cNvSpPr txBox="1"/>
              <p:nvPr/>
            </p:nvSpPr>
            <p:spPr>
              <a:xfrm>
                <a:off x="2663054" y="3652043"/>
                <a:ext cx="7909105" cy="36933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𝒟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≤</m:t>
                      </m:r>
                      <m:func>
                        <m:func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𝒟</m:t>
                                  </m:r>
                                </m:e>
                              </m:d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≤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𝒟</m:t>
                                      </m:r>
                                    </m:e>
                                    <m:sup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BE9A08B6-235D-A7EC-9C3C-5EA11ADC0E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3054" y="3652043"/>
                <a:ext cx="7909105" cy="369332"/>
              </a:xfrm>
              <a:prstGeom prst="rect">
                <a:avLst/>
              </a:prstGeom>
              <a:blipFill>
                <a:blip r:embed="rId7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箭头: 右 18">
            <a:extLst>
              <a:ext uri="{FF2B5EF4-FFF2-40B4-BE49-F238E27FC236}">
                <a16:creationId xmlns:a16="http://schemas.microsoft.com/office/drawing/2014/main" id="{D376F56C-4A7E-2449-697C-FDF5D8F6606F}"/>
              </a:ext>
            </a:extLst>
          </p:cNvPr>
          <p:cNvSpPr/>
          <p:nvPr/>
        </p:nvSpPr>
        <p:spPr>
          <a:xfrm rot="5400000">
            <a:off x="8151868" y="4309750"/>
            <a:ext cx="603233" cy="167468"/>
          </a:xfrm>
          <a:prstGeom prst="rightArrow">
            <a:avLst>
              <a:gd name="adj1" fmla="val 31207"/>
              <a:gd name="adj2" fmla="val 5646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1B72A872-9C5E-999F-ABEC-2E246915F9BE}"/>
                  </a:ext>
                </a:extLst>
              </p:cNvPr>
              <p:cNvSpPr/>
              <p:nvPr/>
            </p:nvSpPr>
            <p:spPr>
              <a:xfrm>
                <a:off x="6417483" y="4107029"/>
                <a:ext cx="1955276" cy="44233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微软雅黑"/>
                            </a:rPr>
                          </m:ctrlPr>
                        </m:sSupPr>
                        <m:e>
                          <m:r>
                            <a:rPr lang="en-US" altLang="zh-CN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微软雅黑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微软雅黑"/>
                            </a:rPr>
                            <m:t>𝜀</m:t>
                          </m:r>
                        </m:sup>
                      </m:sSup>
                      <m:r>
                        <a:rPr lang="en-US" altLang="zh-CN" sz="1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微软雅黑"/>
                        </a:rPr>
                        <m:t>=1+</m:t>
                      </m:r>
                      <m:r>
                        <a:rPr lang="en-US" altLang="zh-CN" sz="1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微软雅黑"/>
                        </a:rPr>
                        <m:t>𝜀</m:t>
                      </m:r>
                      <m:r>
                        <a:rPr lang="en-US" altLang="zh-CN" sz="1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微软雅黑"/>
                        </a:rPr>
                        <m:t>+</m:t>
                      </m:r>
                      <m:r>
                        <a:rPr lang="en-US" altLang="zh-CN" sz="1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微软雅黑"/>
                        </a:rPr>
                        <m:t>𝑂</m:t>
                      </m:r>
                      <m:d>
                        <m:dPr>
                          <m:ctrlPr>
                            <a:rPr lang="en-US" altLang="zh-CN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微软雅黑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16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微软雅黑"/>
                                </a:rPr>
                              </m:ctrlPr>
                            </m:sSupPr>
                            <m:e>
                              <m:r>
                                <a:rPr lang="en-US" altLang="zh-CN" sz="16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微软雅黑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altLang="zh-CN" sz="16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微软雅黑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altLang="zh-CN" sz="1600" dirty="0">
                  <a:solidFill>
                    <a:schemeClr val="tx2"/>
                  </a:solidFill>
                  <a:latin typeface="Times New Roman"/>
                  <a:ea typeface="微软雅黑"/>
                </a:endParaRPr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1B72A872-9C5E-999F-ABEC-2E246915F9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7483" y="4107029"/>
                <a:ext cx="1955276" cy="44233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矩形 20">
            <a:extLst>
              <a:ext uri="{FF2B5EF4-FFF2-40B4-BE49-F238E27FC236}">
                <a16:creationId xmlns:a16="http://schemas.microsoft.com/office/drawing/2014/main" id="{FD145239-A0AC-A260-FD30-ABD6D78691AF}"/>
              </a:ext>
            </a:extLst>
          </p:cNvPr>
          <p:cNvSpPr/>
          <p:nvPr/>
        </p:nvSpPr>
        <p:spPr>
          <a:xfrm>
            <a:off x="8358576" y="4107029"/>
            <a:ext cx="1437538" cy="442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tx2"/>
                </a:solidFill>
                <a:latin typeface="Times New Roman"/>
                <a:ea typeface="微软雅黑"/>
              </a:rPr>
              <a:t>泰勒公式</a:t>
            </a:r>
            <a:endParaRPr lang="en-US" altLang="zh-CN" sz="1600" dirty="0">
              <a:solidFill>
                <a:schemeClr val="tx2"/>
              </a:solidFill>
              <a:latin typeface="Times New Roman"/>
              <a:ea typeface="微软雅黑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3D49556A-FE28-46E3-A686-555485751DA2}"/>
                  </a:ext>
                </a:extLst>
              </p:cNvPr>
              <p:cNvSpPr txBox="1"/>
              <p:nvPr/>
            </p:nvSpPr>
            <p:spPr>
              <a:xfrm>
                <a:off x="2663054" y="4750832"/>
                <a:ext cx="7909105" cy="36933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𝜀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𝒟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≤</m:t>
                      </m:r>
                      <m:func>
                        <m:func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𝒟</m:t>
                                  </m:r>
                                </m:e>
                              </m:d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𝒟</m:t>
                                      </m:r>
                                    </m:e>
                                    <m:sup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3D49556A-FE28-46E3-A686-555485751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3054" y="4750832"/>
                <a:ext cx="7909105" cy="369332"/>
              </a:xfrm>
              <a:prstGeom prst="rect">
                <a:avLst/>
              </a:prstGeom>
              <a:blipFill>
                <a:blip r:embed="rId9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5CF6E361-E41B-A6C4-8194-8EC135EDFA22}"/>
                  </a:ext>
                </a:extLst>
              </p:cNvPr>
              <p:cNvSpPr txBox="1"/>
              <p:nvPr/>
            </p:nvSpPr>
            <p:spPr>
              <a:xfrm>
                <a:off x="2663054" y="5897820"/>
                <a:ext cx="7909105" cy="36933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𝒟</m:t>
                                  </m:r>
                                </m:e>
                              </m:d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𝒟</m:t>
                                      </m:r>
                                    </m:e>
                                    <m:sup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5CF6E361-E41B-A6C4-8194-8EC135EDFA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3054" y="5897820"/>
                <a:ext cx="7909105" cy="369332"/>
              </a:xfrm>
              <a:prstGeom prst="rect">
                <a:avLst/>
              </a:prstGeom>
              <a:blipFill>
                <a:blip r:embed="rId10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矩形 24">
            <a:extLst>
              <a:ext uri="{FF2B5EF4-FFF2-40B4-BE49-F238E27FC236}">
                <a16:creationId xmlns:a16="http://schemas.microsoft.com/office/drawing/2014/main" id="{51E2CC8D-437B-CFE4-D4F1-F95568486FE3}"/>
              </a:ext>
            </a:extLst>
          </p:cNvPr>
          <p:cNvSpPr/>
          <p:nvPr/>
        </p:nvSpPr>
        <p:spPr>
          <a:xfrm>
            <a:off x="8447810" y="5246138"/>
            <a:ext cx="2028541" cy="442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tx2"/>
                </a:solidFill>
                <a:latin typeface="Times New Roman"/>
                <a:ea typeface="微软雅黑"/>
              </a:rPr>
              <a:t>相邻数据集对称性</a:t>
            </a:r>
            <a:endParaRPr lang="en-US" altLang="zh-CN" sz="1600" dirty="0">
              <a:solidFill>
                <a:schemeClr val="tx2"/>
              </a:solidFill>
              <a:latin typeface="Times New Roman"/>
              <a:ea typeface="微软雅黑"/>
            </a:endParaRPr>
          </a:p>
        </p:txBody>
      </p:sp>
      <p:sp>
        <p:nvSpPr>
          <p:cNvPr id="26" name="箭头: 右 25">
            <a:extLst>
              <a:ext uri="{FF2B5EF4-FFF2-40B4-BE49-F238E27FC236}">
                <a16:creationId xmlns:a16="http://schemas.microsoft.com/office/drawing/2014/main" id="{037CC990-4B06-69C4-A057-6757CD80C4B0}"/>
              </a:ext>
            </a:extLst>
          </p:cNvPr>
          <p:cNvSpPr/>
          <p:nvPr/>
        </p:nvSpPr>
        <p:spPr>
          <a:xfrm rot="5400000">
            <a:off x="8146194" y="5431214"/>
            <a:ext cx="603233" cy="167468"/>
          </a:xfrm>
          <a:prstGeom prst="rightArrow">
            <a:avLst>
              <a:gd name="adj1" fmla="val 31207"/>
              <a:gd name="adj2" fmla="val 5646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2F3CDED8-AB0C-AB71-B90A-9B4FEEE507CC}"/>
                  </a:ext>
                </a:extLst>
              </p:cNvPr>
              <p:cNvSpPr/>
              <p:nvPr/>
            </p:nvSpPr>
            <p:spPr>
              <a:xfrm>
                <a:off x="6202680" y="5277248"/>
                <a:ext cx="2170079" cy="44233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zh-CN" altLang="en-US" sz="160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altLang="zh-CN" sz="1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altLang="zh-CN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𝒟</m:t>
                        </m:r>
                      </m:e>
                      <m:sup>
                        <m:r>
                          <a:rPr lang="en-US" altLang="zh-CN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zh-CN" altLang="en-US" sz="16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等价于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𝒟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zh-CN" sz="1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zh-CN" altLang="en-US" sz="1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𝒟</m:t>
                    </m:r>
                  </m:oMath>
                </a14:m>
                <a:endParaRPr lang="en-US" altLang="zh-CN" sz="1600" dirty="0">
                  <a:solidFill>
                    <a:schemeClr val="tx2"/>
                  </a:solidFill>
                  <a:latin typeface="Times New Roman"/>
                  <a:ea typeface="微软雅黑"/>
                </a:endParaRPr>
              </a:p>
            </p:txBody>
          </p:sp>
        </mc:Choice>
        <mc:Fallback xmlns="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2F3CDED8-AB0C-AB71-B90A-9B4FEEE507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2680" y="5277248"/>
                <a:ext cx="2170079" cy="442334"/>
              </a:xfrm>
              <a:prstGeom prst="rect">
                <a:avLst/>
              </a:prstGeom>
              <a:blipFill>
                <a:blip r:embed="rId11"/>
                <a:stretch>
                  <a:fillRect b="-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0C4F6258-6F01-83F7-4D63-D56738CEF6CD}"/>
                  </a:ext>
                </a:extLst>
              </p:cNvPr>
              <p:cNvSpPr/>
              <p:nvPr/>
            </p:nvSpPr>
            <p:spPr>
              <a:xfrm>
                <a:off x="2663054" y="6281519"/>
                <a:ext cx="7909105" cy="44233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CN" altLang="en-US" sz="16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该公式又称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微软雅黑"/>
                      </a:rPr>
                      <m:t>𝜀</m:t>
                    </m:r>
                  </m:oMath>
                </a14:m>
                <a:r>
                  <a:rPr lang="en-US" altLang="zh-CN" sz="16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-</a:t>
                </a:r>
                <a:r>
                  <a:rPr lang="zh-CN" altLang="en-US" sz="16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不可区分性 </a:t>
                </a:r>
                <a:r>
                  <a:rPr lang="en-US" altLang="zh-CN" sz="16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微软雅黑"/>
                      </a:rPr>
                      <m:t>𝜀</m:t>
                    </m:r>
                  </m:oMath>
                </a14:m>
                <a:r>
                  <a:rPr lang="en-US" altLang="zh-CN" sz="16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-indistinguishable)</a:t>
                </a:r>
              </a:p>
            </p:txBody>
          </p:sp>
        </mc:Choice>
        <mc:Fallback xmlns="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0C4F6258-6F01-83F7-4D63-D56738CEF6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3054" y="6281519"/>
                <a:ext cx="7909105" cy="442334"/>
              </a:xfrm>
              <a:prstGeom prst="rect">
                <a:avLst/>
              </a:prstGeom>
              <a:blipFill>
                <a:blip r:embed="rId12"/>
                <a:stretch>
                  <a:fillRect b="-547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629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7" grpId="0"/>
      <p:bldP spid="18" grpId="0" animBg="1"/>
      <p:bldP spid="19" grpId="0" animBg="1"/>
      <p:bldP spid="20" grpId="0"/>
      <p:bldP spid="21" grpId="0"/>
      <p:bldP spid="22" grpId="0" animBg="1"/>
      <p:bldP spid="23" grpId="0" animBg="1"/>
      <p:bldP spid="25" grpId="0"/>
      <p:bldP spid="26" grpId="0" animBg="1"/>
      <p:bldP spid="27" grpId="0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AB75DD-49EA-4971-9598-EAC187749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差分隐私定义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84FAFDC-0CF1-4332-FC75-B4ED9043AB4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严格定义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 对于给定隐私参数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zh-CN" altLang="en-US" dirty="0"/>
                  <a:t>，与算法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𝔻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𝒴</m:t>
                    </m:r>
                  </m:oMath>
                </a14:m>
                <a:r>
                  <a:rPr lang="zh-CN" altLang="en-US" dirty="0"/>
                  <a:t>，若对于任何相邻数据集</a:t>
                </a:r>
                <a14:m>
                  <m:oMath xmlns:m="http://schemas.openxmlformats.org/officeDocument/2006/math">
                    <m:r>
                      <a:rPr lang="zh-CN" altLang="en-US" i="1"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𝒟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𝔻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𝒟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zh-CN" altLang="en-US" dirty="0"/>
                  <a:t>，与任何输出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𝒴</m:t>
                    </m:r>
                  </m:oMath>
                </a14:m>
                <a:r>
                  <a:rPr lang="zh-CN" altLang="en-US" dirty="0"/>
                  <a:t>，都有</a:t>
                </a:r>
                <a:endParaRPr lang="en-US" altLang="zh-CN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𝒟</m:t>
                                  </m:r>
                                </m:e>
                              </m:d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𝒟</m:t>
                                      </m:r>
                                    </m:e>
                                    <m:sup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altLang="zh-CN" dirty="0"/>
              </a:p>
              <a:p>
                <a:pPr marL="457200" lvl="1" indent="0">
                  <a:buNone/>
                </a:pPr>
                <a:r>
                  <a:rPr lang="zh-CN" altLang="en-US" dirty="0"/>
                  <a:t>   则称算法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zh-CN" altLang="en-US" dirty="0"/>
                  <a:t>满足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altLang="zh-CN" dirty="0"/>
                  <a:t>-</a:t>
                </a:r>
                <a:r>
                  <a:rPr lang="zh-CN" altLang="en-US" dirty="0"/>
                  <a:t>差分隐私 </a:t>
                </a:r>
                <a:r>
                  <a:rPr lang="en-US" altLang="zh-CN" dirty="0"/>
                  <a:t>(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altLang="zh-CN" dirty="0"/>
                  <a:t>-DP)</a:t>
                </a:r>
                <a:r>
                  <a:rPr lang="zh-CN" altLang="en-US" dirty="0"/>
                  <a:t>。</a:t>
                </a:r>
                <a:endParaRPr lang="en-US" altLang="zh-CN" dirty="0"/>
              </a:p>
              <a:p>
                <a:r>
                  <a:rPr lang="zh-CN" altLang="en-US" dirty="0"/>
                  <a:t>隐私参数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endParaRPr lang="en-US" altLang="zh-CN" dirty="0"/>
              </a:p>
              <a:p>
                <a:pPr marL="457200" lvl="1" indent="0">
                  <a:buNone/>
                </a:pPr>
                <a:endParaRPr lang="en-US" altLang="zh-CN" dirty="0"/>
              </a:p>
              <a:p>
                <a:endParaRPr lang="zh-CN" altLang="en-US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84FAFDC-0CF1-4332-FC75-B4ED9043AB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54EF45C-F3F1-8AFD-F349-51487F094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25</a:t>
            </a:fld>
            <a:endParaRPr lang="zh-CN" altLang="en-US" dirty="0"/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73BC99DF-0CDE-E3E8-14C1-2AA2C7ED5C8D}"/>
              </a:ext>
            </a:extLst>
          </p:cNvPr>
          <p:cNvCxnSpPr>
            <a:cxnSpLocks/>
            <a:stCxn id="7" idx="6"/>
          </p:cNvCxnSpPr>
          <p:nvPr/>
        </p:nvCxnSpPr>
        <p:spPr>
          <a:xfrm flipV="1">
            <a:off x="1514626" y="4407741"/>
            <a:ext cx="9467601" cy="188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椭圆 6">
            <a:extLst>
              <a:ext uri="{FF2B5EF4-FFF2-40B4-BE49-F238E27FC236}">
                <a16:creationId xmlns:a16="http://schemas.microsoft.com/office/drawing/2014/main" id="{35D6EEB6-CE14-7D19-CE42-CABD85E58410}"/>
              </a:ext>
            </a:extLst>
          </p:cNvPr>
          <p:cNvSpPr/>
          <p:nvPr/>
        </p:nvSpPr>
        <p:spPr>
          <a:xfrm>
            <a:off x="1438426" y="4388447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E15D1109-510B-1463-3754-B745CD4299C9}"/>
                  </a:ext>
                </a:extLst>
              </p:cNvPr>
              <p:cNvSpPr/>
              <p:nvPr/>
            </p:nvSpPr>
            <p:spPr>
              <a:xfrm>
                <a:off x="1112298" y="4446928"/>
                <a:ext cx="766556" cy="44233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微软雅黑"/>
                        </a:rPr>
                        <m:t>0</m:t>
                      </m:r>
                    </m:oMath>
                  </m:oMathPara>
                </a14:m>
                <a:endParaRPr lang="en-US" altLang="zh-CN" sz="1600" dirty="0">
                  <a:solidFill>
                    <a:schemeClr val="tx2"/>
                  </a:solidFill>
                  <a:latin typeface="Times New Roman"/>
                  <a:ea typeface="微软雅黑"/>
                </a:endParaRPr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E15D1109-510B-1463-3754-B745CD4299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298" y="4446928"/>
                <a:ext cx="766556" cy="4423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椭圆 11">
            <a:extLst>
              <a:ext uri="{FF2B5EF4-FFF2-40B4-BE49-F238E27FC236}">
                <a16:creationId xmlns:a16="http://schemas.microsoft.com/office/drawing/2014/main" id="{9DED01AB-DFC8-9B8C-F8DF-BD0B821140F9}"/>
              </a:ext>
            </a:extLst>
          </p:cNvPr>
          <p:cNvSpPr/>
          <p:nvPr/>
        </p:nvSpPr>
        <p:spPr>
          <a:xfrm>
            <a:off x="6805683" y="4385231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C7E44938-91BA-A70D-C8BC-A48916841F83}"/>
                  </a:ext>
                </a:extLst>
              </p:cNvPr>
              <p:cNvSpPr/>
              <p:nvPr/>
            </p:nvSpPr>
            <p:spPr>
              <a:xfrm>
                <a:off x="6498605" y="4446928"/>
                <a:ext cx="766556" cy="44233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微软雅黑"/>
                        </a:rPr>
                        <m:t>1</m:t>
                      </m:r>
                    </m:oMath>
                  </m:oMathPara>
                </a14:m>
                <a:endParaRPr lang="en-US" altLang="zh-CN" sz="1600" dirty="0">
                  <a:solidFill>
                    <a:schemeClr val="tx2"/>
                  </a:solidFill>
                  <a:latin typeface="Times New Roman"/>
                  <a:ea typeface="微软雅黑"/>
                </a:endParaRPr>
              </a:p>
            </p:txBody>
          </p:sp>
        </mc:Choice>
        <mc:Fallback xmlns="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C7E44938-91BA-A70D-C8BC-A48916841F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05" y="4446928"/>
                <a:ext cx="766556" cy="4423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C7CAF5F5-0065-DEF8-F7D8-D0A0E40A1865}"/>
                  </a:ext>
                </a:extLst>
              </p:cNvPr>
              <p:cNvSpPr/>
              <p:nvPr/>
            </p:nvSpPr>
            <p:spPr>
              <a:xfrm>
                <a:off x="1438425" y="3952418"/>
                <a:ext cx="2596248" cy="44233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 xmlns:m="http://schemas.openxmlformats.org/officeDocument/2006/math">
                    <m:r>
                      <a:rPr lang="en-US" altLang="zh-CN" sz="1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zh-CN" altLang="en-US" sz="16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小，近似比严格</a:t>
                </a:r>
                <a:endParaRPr lang="en-US" altLang="zh-CN" sz="1600" dirty="0">
                  <a:solidFill>
                    <a:schemeClr val="tx2"/>
                  </a:solidFill>
                  <a:latin typeface="Times New Roman"/>
                  <a:ea typeface="微软雅黑"/>
                </a:endParaRPr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C7CAF5F5-0065-DEF8-F7D8-D0A0E40A18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425" y="3952418"/>
                <a:ext cx="2596248" cy="442334"/>
              </a:xfrm>
              <a:prstGeom prst="rect">
                <a:avLst/>
              </a:prstGeom>
              <a:blipFill>
                <a:blip r:embed="rId5"/>
                <a:stretch>
                  <a:fillRect b="-547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4">
            <a:extLst>
              <a:ext uri="{FF2B5EF4-FFF2-40B4-BE49-F238E27FC236}">
                <a16:creationId xmlns:a16="http://schemas.microsoft.com/office/drawing/2014/main" id="{C81159B2-7D5F-9443-52C2-0D4DC63063CB}"/>
              </a:ext>
            </a:extLst>
          </p:cNvPr>
          <p:cNvSpPr/>
          <p:nvPr/>
        </p:nvSpPr>
        <p:spPr>
          <a:xfrm>
            <a:off x="1476526" y="4591602"/>
            <a:ext cx="2596248" cy="442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zh-CN" altLang="en-US" sz="1600" dirty="0">
                <a:solidFill>
                  <a:schemeClr val="tx2"/>
                </a:solidFill>
                <a:latin typeface="Times New Roman"/>
                <a:ea typeface="微软雅黑"/>
              </a:rPr>
              <a:t>隐私保护更强</a:t>
            </a:r>
            <a:endParaRPr lang="en-US" altLang="zh-CN" sz="1600" dirty="0">
              <a:solidFill>
                <a:schemeClr val="tx2"/>
              </a:solidFill>
              <a:latin typeface="Times New Roman"/>
              <a:ea typeface="微软雅黑"/>
            </a:endParaRPr>
          </a:p>
          <a:p>
            <a:pPr algn="ctr">
              <a:defRPr/>
            </a:pPr>
            <a:r>
              <a:rPr lang="zh-CN" altLang="en-US" sz="1600" dirty="0">
                <a:solidFill>
                  <a:schemeClr val="tx2"/>
                </a:solidFill>
                <a:latin typeface="Times New Roman"/>
                <a:ea typeface="微软雅黑"/>
              </a:rPr>
              <a:t>算法误差更大</a:t>
            </a:r>
            <a:endParaRPr lang="en-US" altLang="zh-CN" sz="1600" dirty="0">
              <a:solidFill>
                <a:schemeClr val="tx2"/>
              </a:solidFill>
              <a:latin typeface="Times New Roman"/>
              <a:ea typeface="微软雅黑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8747DD58-3CCD-CFE0-4A50-2EA4CAB790BD}"/>
                  </a:ext>
                </a:extLst>
              </p:cNvPr>
              <p:cNvSpPr/>
              <p:nvPr/>
            </p:nvSpPr>
            <p:spPr>
              <a:xfrm>
                <a:off x="4453144" y="3952324"/>
                <a:ext cx="2596248" cy="44233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 xmlns:m="http://schemas.openxmlformats.org/officeDocument/2006/math">
                    <m:r>
                      <a:rPr lang="en-US" altLang="zh-CN" sz="1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𝜀</m:t>
                    </m:r>
                    <m:r>
                      <a:rPr lang="zh-CN" altLang="en-US" sz="160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大</m:t>
                    </m:r>
                  </m:oMath>
                </a14:m>
                <a:r>
                  <a:rPr lang="zh-CN" altLang="en-US" sz="16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，近似比放宽</a:t>
                </a:r>
                <a:endParaRPr lang="en-US" altLang="zh-CN" sz="1600" dirty="0">
                  <a:solidFill>
                    <a:schemeClr val="tx2"/>
                  </a:solidFill>
                  <a:latin typeface="Times New Roman"/>
                  <a:ea typeface="微软雅黑"/>
                </a:endParaRPr>
              </a:p>
            </p:txBody>
          </p:sp>
        </mc:Choice>
        <mc:Fallback xmlns="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8747DD58-3CCD-CFE0-4A50-2EA4CAB790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44" y="3952324"/>
                <a:ext cx="2596248" cy="442334"/>
              </a:xfrm>
              <a:prstGeom prst="rect">
                <a:avLst/>
              </a:prstGeom>
              <a:blipFill>
                <a:blip r:embed="rId6"/>
                <a:stretch>
                  <a:fillRect b="-547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矩形 16">
            <a:extLst>
              <a:ext uri="{FF2B5EF4-FFF2-40B4-BE49-F238E27FC236}">
                <a16:creationId xmlns:a16="http://schemas.microsoft.com/office/drawing/2014/main" id="{EFE84F43-DEBC-6F4F-275B-E59AA54F8041}"/>
              </a:ext>
            </a:extLst>
          </p:cNvPr>
          <p:cNvSpPr/>
          <p:nvPr/>
        </p:nvSpPr>
        <p:spPr>
          <a:xfrm>
            <a:off x="4467298" y="4588794"/>
            <a:ext cx="2596248" cy="442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zh-CN" altLang="en-US" sz="1600" dirty="0">
                <a:solidFill>
                  <a:schemeClr val="tx2"/>
                </a:solidFill>
              </a:rPr>
              <a:t>隐私保护更弱</a:t>
            </a:r>
            <a:endParaRPr lang="en-US" altLang="zh-CN" sz="1600" dirty="0">
              <a:solidFill>
                <a:schemeClr val="tx2"/>
              </a:solidFill>
            </a:endParaRPr>
          </a:p>
          <a:p>
            <a:pPr algn="ctr">
              <a:defRPr/>
            </a:pPr>
            <a:r>
              <a:rPr lang="zh-CN" altLang="en-US" sz="1600" dirty="0">
                <a:solidFill>
                  <a:schemeClr val="tx2"/>
                </a:solidFill>
              </a:rPr>
              <a:t>算法误差更小</a:t>
            </a:r>
            <a:endParaRPr lang="en-US" altLang="zh-CN" sz="1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6D0ECFD8-0C46-8D6C-0277-B7422F173825}"/>
                  </a:ext>
                </a:extLst>
              </p:cNvPr>
              <p:cNvSpPr/>
              <p:nvPr/>
            </p:nvSpPr>
            <p:spPr>
              <a:xfrm>
                <a:off x="7613322" y="3945749"/>
                <a:ext cx="2596248" cy="44233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 xmlns:m="http://schemas.openxmlformats.org/officeDocument/2006/math">
                    <m:r>
                      <a:rPr lang="en-US" altLang="zh-CN" sz="160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altLang="zh-CN" sz="1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en-US" altLang="zh-CN" sz="16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 </a:t>
                </a:r>
                <a:r>
                  <a:rPr lang="zh-CN" altLang="en-US" sz="16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保护意义较低</a:t>
                </a:r>
                <a:endParaRPr lang="en-US" altLang="zh-CN" sz="1600" dirty="0">
                  <a:solidFill>
                    <a:schemeClr val="tx2"/>
                  </a:solidFill>
                  <a:latin typeface="Times New Roman"/>
                  <a:ea typeface="微软雅黑"/>
                </a:endParaRPr>
              </a:p>
            </p:txBody>
          </p:sp>
        </mc:Choice>
        <mc:Fallback xmlns="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6D0ECFD8-0C46-8D6C-0277-B7422F1738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3322" y="3945749"/>
                <a:ext cx="2596248" cy="442334"/>
              </a:xfrm>
              <a:prstGeom prst="rect">
                <a:avLst/>
              </a:prstGeom>
              <a:blipFill>
                <a:blip r:embed="rId7"/>
                <a:stretch>
                  <a:fillRect b="-547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50265A15-11D0-1959-2D38-F48CCD467FEF}"/>
                  </a:ext>
                </a:extLst>
              </p:cNvPr>
              <p:cNvSpPr/>
              <p:nvPr/>
            </p:nvSpPr>
            <p:spPr>
              <a:xfrm>
                <a:off x="7939334" y="4479428"/>
                <a:ext cx="2392300" cy="1096406"/>
              </a:xfrm>
              <a:prstGeom prst="rect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zh-CN" altLang="en-US" sz="16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苹果公司</a:t>
                </a:r>
                <a:endParaRPr lang="en-US" altLang="zh-CN" sz="1600" dirty="0">
                  <a:solidFill>
                    <a:schemeClr val="tx2"/>
                  </a:solidFill>
                  <a:latin typeface="Times New Roman"/>
                  <a:ea typeface="微软雅黑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  <a:defRPr/>
                </a:pPr>
                <a:r>
                  <a:rPr lang="zh-CN" altLang="en-US" sz="14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打字补全</a:t>
                </a:r>
                <a:r>
                  <a:rPr lang="en-US" altLang="zh-CN" sz="14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 (</a:t>
                </a:r>
                <a14:m>
                  <m:oMath xmlns:m="http://schemas.openxmlformats.org/officeDocument/2006/math">
                    <m:r>
                      <a:rPr lang="en-US" altLang="zh-CN" sz="140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altLang="zh-CN" sz="14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=8)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  <a:defRPr/>
                </a:pPr>
                <a:r>
                  <a:rPr lang="zh-CN" altLang="en-US" sz="14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健康数据 </a:t>
                </a:r>
                <a:r>
                  <a:rPr lang="en-US" altLang="zh-CN" sz="14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140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altLang="zh-CN" sz="14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=2/</a:t>
                </a:r>
                <a:r>
                  <a:rPr lang="zh-CN" altLang="en-US" sz="14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天</a:t>
                </a:r>
                <a:r>
                  <a:rPr lang="en-US" altLang="zh-CN" sz="14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  <a:defRPr/>
                </a:pPr>
                <a:r>
                  <a:rPr lang="en-US" altLang="zh-CN" sz="14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Safari</a:t>
                </a:r>
                <a:r>
                  <a:rPr lang="zh-CN" altLang="en-US" sz="14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 </a:t>
                </a:r>
                <a:r>
                  <a:rPr lang="en-US" altLang="zh-CN" sz="14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140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altLang="zh-CN" sz="14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=2/</a:t>
                </a:r>
                <a:r>
                  <a:rPr lang="zh-CN" altLang="en-US" sz="14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天</a:t>
                </a:r>
                <a:r>
                  <a:rPr lang="en-US" altLang="zh-CN" sz="14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)</a:t>
                </a:r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50265A15-11D0-1959-2D38-F48CCD467F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9334" y="4479428"/>
                <a:ext cx="2392300" cy="1096406"/>
              </a:xfrm>
              <a:prstGeom prst="rect">
                <a:avLst/>
              </a:prstGeom>
              <a:blipFill>
                <a:blip r:embed="rId8"/>
                <a:stretch>
                  <a:fillRect l="-2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本框 20">
            <a:extLst>
              <a:ext uri="{FF2B5EF4-FFF2-40B4-BE49-F238E27FC236}">
                <a16:creationId xmlns:a16="http://schemas.microsoft.com/office/drawing/2014/main" id="{6AC8238B-07EB-3AE5-783E-86F27C1110FB}"/>
              </a:ext>
            </a:extLst>
          </p:cNvPr>
          <p:cNvSpPr txBox="1"/>
          <p:nvPr/>
        </p:nvSpPr>
        <p:spPr>
          <a:xfrm>
            <a:off x="7453530" y="5609606"/>
            <a:ext cx="32081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00" i="1" dirty="0"/>
              <a:t>https://www.apple.com/privacy/docs/Differential_Privacy_Overview.pdf</a:t>
            </a:r>
            <a:endParaRPr lang="zh-CN" altLang="en-US" sz="800" i="1" dirty="0"/>
          </a:p>
        </p:txBody>
      </p:sp>
      <p:sp>
        <p:nvSpPr>
          <p:cNvPr id="23" name="箭头: 右 22">
            <a:extLst>
              <a:ext uri="{FF2B5EF4-FFF2-40B4-BE49-F238E27FC236}">
                <a16:creationId xmlns:a16="http://schemas.microsoft.com/office/drawing/2014/main" id="{9ED6F253-BAB7-CA0C-19EE-260A7F2617C3}"/>
              </a:ext>
            </a:extLst>
          </p:cNvPr>
          <p:cNvSpPr/>
          <p:nvPr/>
        </p:nvSpPr>
        <p:spPr>
          <a:xfrm rot="5400000">
            <a:off x="956690" y="5367741"/>
            <a:ext cx="1039672" cy="167468"/>
          </a:xfrm>
          <a:prstGeom prst="rightArrow">
            <a:avLst>
              <a:gd name="adj1" fmla="val 31207"/>
              <a:gd name="adj2" fmla="val 5646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30409E71-565E-D421-745D-CE5C8E63DF96}"/>
              </a:ext>
            </a:extLst>
          </p:cNvPr>
          <p:cNvSpPr/>
          <p:nvPr/>
        </p:nvSpPr>
        <p:spPr>
          <a:xfrm>
            <a:off x="89044" y="6013688"/>
            <a:ext cx="4269846" cy="442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zh-CN" altLang="en-US" sz="1600" dirty="0">
                <a:solidFill>
                  <a:schemeClr val="tx2"/>
                </a:solidFill>
                <a:latin typeface="Times New Roman"/>
                <a:ea typeface="微软雅黑"/>
              </a:rPr>
              <a:t>完全隐私保护，查询结果与数据无关</a:t>
            </a:r>
            <a:endParaRPr lang="en-US" altLang="zh-CN" sz="1600" dirty="0">
              <a:solidFill>
                <a:schemeClr val="tx2"/>
              </a:solidFill>
              <a:latin typeface="Times New Roman"/>
              <a:ea typeface="微软雅黑"/>
            </a:endParaRPr>
          </a:p>
        </p:txBody>
      </p:sp>
      <p:sp>
        <p:nvSpPr>
          <p:cNvPr id="25" name="箭头: 右 24">
            <a:extLst>
              <a:ext uri="{FF2B5EF4-FFF2-40B4-BE49-F238E27FC236}">
                <a16:creationId xmlns:a16="http://schemas.microsoft.com/office/drawing/2014/main" id="{239803DE-F6BD-42A0-07C4-E3FFA4719A61}"/>
              </a:ext>
            </a:extLst>
          </p:cNvPr>
          <p:cNvSpPr/>
          <p:nvPr/>
        </p:nvSpPr>
        <p:spPr>
          <a:xfrm rot="5400000">
            <a:off x="10404188" y="5367741"/>
            <a:ext cx="1039672" cy="167468"/>
          </a:xfrm>
          <a:prstGeom prst="rightArrow">
            <a:avLst>
              <a:gd name="adj1" fmla="val 31207"/>
              <a:gd name="adj2" fmla="val 5646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DC46ADC3-6DA3-3F07-45A1-B969C18E0120}"/>
                  </a:ext>
                </a:extLst>
              </p:cNvPr>
              <p:cNvSpPr/>
              <p:nvPr/>
            </p:nvSpPr>
            <p:spPr>
              <a:xfrm>
                <a:off x="10540746" y="4442209"/>
                <a:ext cx="766556" cy="44233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微软雅黑"/>
                        </a:rPr>
                        <m:t>∞</m:t>
                      </m:r>
                    </m:oMath>
                  </m:oMathPara>
                </a14:m>
                <a:endParaRPr lang="en-US" altLang="zh-CN" sz="1600" dirty="0">
                  <a:solidFill>
                    <a:schemeClr val="tx2"/>
                  </a:solidFill>
                  <a:latin typeface="Times New Roman"/>
                  <a:ea typeface="微软雅黑"/>
                </a:endParaRPr>
              </a:p>
            </p:txBody>
          </p:sp>
        </mc:Choice>
        <mc:Fallback xmlns="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DC46ADC3-6DA3-3F07-45A1-B969C18E01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0746" y="4442209"/>
                <a:ext cx="766556" cy="44233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矩形 26">
            <a:extLst>
              <a:ext uri="{FF2B5EF4-FFF2-40B4-BE49-F238E27FC236}">
                <a16:creationId xmlns:a16="http://schemas.microsoft.com/office/drawing/2014/main" id="{B3E29DB0-1FC3-FE57-7B27-8AE40003EE6E}"/>
              </a:ext>
            </a:extLst>
          </p:cNvPr>
          <p:cNvSpPr/>
          <p:nvPr/>
        </p:nvSpPr>
        <p:spPr>
          <a:xfrm>
            <a:off x="8519534" y="6013688"/>
            <a:ext cx="3380072" cy="442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zh-CN" altLang="en-US" sz="1600" dirty="0">
                <a:solidFill>
                  <a:schemeClr val="tx2"/>
                </a:solidFill>
                <a:latin typeface="Times New Roman"/>
                <a:ea typeface="微软雅黑"/>
              </a:rPr>
              <a:t>无隐私保护，数据效用最大化</a:t>
            </a:r>
            <a:endParaRPr lang="en-US" altLang="zh-CN" sz="1600" dirty="0">
              <a:solidFill>
                <a:schemeClr val="tx2"/>
              </a:solidFill>
              <a:latin typeface="Times New Roman"/>
              <a:ea typeface="微软雅黑"/>
            </a:endParaRPr>
          </a:p>
        </p:txBody>
      </p:sp>
      <p:sp>
        <p:nvSpPr>
          <p:cNvPr id="29" name="箭头: 左右 28">
            <a:extLst>
              <a:ext uri="{FF2B5EF4-FFF2-40B4-BE49-F238E27FC236}">
                <a16:creationId xmlns:a16="http://schemas.microsoft.com/office/drawing/2014/main" id="{1C471DE0-F5EF-AE28-BECF-487DC289BF16}"/>
              </a:ext>
            </a:extLst>
          </p:cNvPr>
          <p:cNvSpPr/>
          <p:nvPr/>
        </p:nvSpPr>
        <p:spPr>
          <a:xfrm>
            <a:off x="4449956" y="5955784"/>
            <a:ext cx="3682188" cy="500238"/>
          </a:xfrm>
          <a:prstGeom prst="leftRightArrow">
            <a:avLst>
              <a:gd name="adj1" fmla="val 68844"/>
              <a:gd name="adj2" fmla="val 5000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rgbClr val="C00000"/>
                </a:solidFill>
              </a:rPr>
              <a:t>可控的隐私效用转化</a:t>
            </a:r>
          </a:p>
        </p:txBody>
      </p:sp>
    </p:spTree>
    <p:extLst>
      <p:ext uri="{BB962C8B-B14F-4D97-AF65-F5344CB8AC3E}">
        <p14:creationId xmlns:p14="http://schemas.microsoft.com/office/powerpoint/2010/main" val="397209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 animBg="1"/>
      <p:bldP spid="13" grpId="0"/>
      <p:bldP spid="14" grpId="0"/>
      <p:bldP spid="15" grpId="0"/>
      <p:bldP spid="16" grpId="0"/>
      <p:bldP spid="17" grpId="0"/>
      <p:bldP spid="18" grpId="0"/>
      <p:bldP spid="20" grpId="0" animBg="1"/>
      <p:bldP spid="21" grpId="0"/>
      <p:bldP spid="23" grpId="0" animBg="1"/>
      <p:bldP spid="24" grpId="0"/>
      <p:bldP spid="25" grpId="0" animBg="1"/>
      <p:bldP spid="26" grpId="0"/>
      <p:bldP spid="27" grpId="0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3E4CE1-A1A8-4811-FDCF-C034EC261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差分隐私算法</a:t>
            </a:r>
            <a:r>
              <a:rPr lang="en-US" altLang="zh-CN" dirty="0"/>
              <a:t>I — </a:t>
            </a:r>
            <a:r>
              <a:rPr lang="zh-CN" altLang="en-US" dirty="0"/>
              <a:t>随机应答 </a:t>
            </a:r>
            <a:r>
              <a:rPr lang="en-US" altLang="zh-CN" dirty="0"/>
              <a:t>(Randomized Response)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BF4A00C-7469-88B0-3883-B5DA574F91A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计数查询 </a:t>
                </a:r>
                <a:r>
                  <a:rPr lang="en-US" altLang="zh-CN" dirty="0"/>
                  <a:t>(Counting Query)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 </a:t>
                </a:r>
                <a:r>
                  <a:rPr lang="zh-CN" altLang="en-US" dirty="0"/>
                  <a:t>每位用户的数据是 </a:t>
                </a:r>
                <a:r>
                  <a:rPr lang="en-US" altLang="zh-CN" dirty="0"/>
                  <a:t>0/1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 查询有多少个 </a:t>
                </a:r>
                <a:r>
                  <a:rPr lang="en-US" altLang="zh-CN" dirty="0"/>
                  <a:t>1</a:t>
                </a:r>
              </a:p>
              <a:p>
                <a:r>
                  <a:rPr lang="zh-CN" altLang="en-US" dirty="0"/>
                  <a:t>随机应答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 </a:t>
                </a:r>
                <a:r>
                  <a:rPr lang="zh-CN" altLang="en-US" dirty="0"/>
                  <a:t>丢一枚硬币，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的</m:t>
                    </m:r>
                  </m:oMath>
                </a14:m>
                <a:r>
                  <a:rPr lang="zh-CN" altLang="en-US" dirty="0"/>
                  <a:t>概率说真话，否则说假话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 若为 </a:t>
                </a:r>
                <a:r>
                  <a:rPr lang="en-US" altLang="zh-CN" dirty="0"/>
                  <a:t>0</a:t>
                </a:r>
                <a:r>
                  <a:rPr lang="zh-CN" altLang="en-US" dirty="0"/>
                  <a:t>，以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sup>
                        </m:s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zh-CN" altLang="en-US" dirty="0"/>
                  <a:t>概率输出</a:t>
                </a:r>
                <a:r>
                  <a:rPr lang="en-US" altLang="zh-CN" dirty="0"/>
                  <a:t>0</a:t>
                </a:r>
                <a:r>
                  <a:rPr lang="zh-CN" altLang="en-US" dirty="0"/>
                  <a:t>，</a:t>
                </a: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sup>
                        </m:s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  <m:r>
                      <a:rPr lang="zh-CN" altLang="en-US" i="1">
                        <a:latin typeface="Cambria Math" panose="02040503050406030204" pitchFamily="18" charset="0"/>
                      </a:rPr>
                      <m:t>概率</m:t>
                    </m:r>
                  </m:oMath>
                </a14:m>
                <a:r>
                  <a:rPr lang="zh-CN" altLang="en-US" dirty="0"/>
                  <a:t>输出</a:t>
                </a:r>
                <a:r>
                  <a:rPr lang="en-US" altLang="zh-CN" dirty="0"/>
                  <a:t>1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 若为 </a:t>
                </a:r>
                <a:r>
                  <a:rPr lang="en-US" altLang="zh-CN" dirty="0"/>
                  <a:t>1</a:t>
                </a:r>
                <a:r>
                  <a:rPr lang="zh-CN" altLang="en-US" dirty="0"/>
                  <a:t>，以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sup>
                        </m:s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zh-CN" altLang="en-US" dirty="0"/>
                  <a:t>概率输出</a:t>
                </a:r>
                <a:r>
                  <a:rPr lang="en-US" altLang="zh-CN" dirty="0"/>
                  <a:t>1</a:t>
                </a:r>
                <a:r>
                  <a:rPr lang="zh-CN" altLang="en-US" dirty="0"/>
                  <a:t>，</a:t>
                </a: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sup>
                        </m:s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  <m:r>
                      <a:rPr lang="zh-CN" altLang="en-US" i="1">
                        <a:latin typeface="Cambria Math" panose="02040503050406030204" pitchFamily="18" charset="0"/>
                      </a:rPr>
                      <m:t>概率</m:t>
                    </m:r>
                  </m:oMath>
                </a14:m>
                <a:r>
                  <a:rPr lang="zh-CN" altLang="en-US" dirty="0"/>
                  <a:t>输出</a:t>
                </a:r>
                <a:r>
                  <a:rPr lang="en-US" altLang="zh-CN" dirty="0"/>
                  <a:t>0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BF4A00C-7469-88B0-3883-B5DA574F91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8"/>
                <a:stretch>
                  <a:fillRect l="-1043" t="-22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FFF398-B9B3-5A0A-9223-56CB3D79A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26</a:t>
            </a:fld>
            <a:endParaRPr lang="zh-CN" altLang="en-US" dirty="0"/>
          </a:p>
        </p:txBody>
      </p:sp>
      <p:graphicFrame>
        <p:nvGraphicFramePr>
          <p:cNvPr id="7" name="内容占位符 4">
            <a:extLst>
              <a:ext uri="{FF2B5EF4-FFF2-40B4-BE49-F238E27FC236}">
                <a16:creationId xmlns:a16="http://schemas.microsoft.com/office/drawing/2014/main" id="{12A388E1-6949-EAC1-E47C-5A23126B51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4244553"/>
              </p:ext>
            </p:extLst>
          </p:nvPr>
        </p:nvGraphicFramePr>
        <p:xfrm>
          <a:off x="8301349" y="2643187"/>
          <a:ext cx="3632200" cy="222504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816100">
                  <a:extLst>
                    <a:ext uri="{9D8B030D-6E8A-4147-A177-3AD203B41FA5}">
                      <a16:colId xmlns:a16="http://schemas.microsoft.com/office/drawing/2014/main" val="3332621375"/>
                    </a:ext>
                  </a:extLst>
                </a:gridCol>
                <a:gridCol w="1816100">
                  <a:extLst>
                    <a:ext uri="{9D8B030D-6E8A-4147-A177-3AD203B41FA5}">
                      <a16:colId xmlns:a16="http://schemas.microsoft.com/office/drawing/2014/main" val="12626975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姓名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是否旷课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251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刘一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0592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陈二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495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张三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7339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李四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437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王五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859450"/>
                  </a:ext>
                </a:extLst>
              </a:tr>
            </a:tbl>
          </a:graphicData>
        </a:graphic>
      </p:graphicFrame>
      <p:sp>
        <p:nvSpPr>
          <p:cNvPr id="8" name="圆角矩形 31">
            <a:extLst>
              <a:ext uri="{FF2B5EF4-FFF2-40B4-BE49-F238E27FC236}">
                <a16:creationId xmlns:a16="http://schemas.microsoft.com/office/drawing/2014/main" id="{49C95ADB-0D17-2154-7564-F1A626CABA3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59097" y="5188241"/>
            <a:ext cx="1017653" cy="571209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CN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</a:t>
            </a:r>
            <a:endParaRPr lang="zh-CN" altLang="en-US" sz="12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圆角矩形 31">
            <a:extLst>
              <a:ext uri="{FF2B5EF4-FFF2-40B4-BE49-F238E27FC236}">
                <a16:creationId xmlns:a16="http://schemas.microsoft.com/office/drawing/2014/main" id="{832321A0-D863-BA80-5C50-3661938B56F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459097" y="5981052"/>
            <a:ext cx="1017653" cy="571209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CN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endParaRPr lang="zh-CN" altLang="en-US" sz="12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圆角矩形 31">
            <a:extLst>
              <a:ext uri="{FF2B5EF4-FFF2-40B4-BE49-F238E27FC236}">
                <a16:creationId xmlns:a16="http://schemas.microsoft.com/office/drawing/2014/main" id="{DBCDE6EA-5BCE-57D1-1ADF-F0CD3435C8B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556447" y="5188241"/>
            <a:ext cx="645801" cy="136402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输入</a:t>
            </a:r>
            <a:endParaRPr lang="zh-CN" altLang="en-US" sz="12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圆角矩形 31">
            <a:extLst>
              <a:ext uri="{FF2B5EF4-FFF2-40B4-BE49-F238E27FC236}">
                <a16:creationId xmlns:a16="http://schemas.microsoft.com/office/drawing/2014/main" id="{5083F78E-40E5-0944-B679-D6CFAB6B69C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034848" y="5188241"/>
            <a:ext cx="1017653" cy="571209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CN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</a:t>
            </a:r>
            <a:endParaRPr lang="zh-CN" altLang="en-US" sz="12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圆角矩形 31">
            <a:extLst>
              <a:ext uri="{FF2B5EF4-FFF2-40B4-BE49-F238E27FC236}">
                <a16:creationId xmlns:a16="http://schemas.microsoft.com/office/drawing/2014/main" id="{5EFF8C36-BF5D-44C3-8D24-1A727B1C069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034848" y="5981052"/>
            <a:ext cx="1017653" cy="571209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CN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endParaRPr lang="zh-CN" altLang="en-US" sz="12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圆角矩形 31">
            <a:extLst>
              <a:ext uri="{FF2B5EF4-FFF2-40B4-BE49-F238E27FC236}">
                <a16:creationId xmlns:a16="http://schemas.microsoft.com/office/drawing/2014/main" id="{F3F037B4-46AD-FFB1-FBA9-01E1CB35F48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336098" y="5188241"/>
            <a:ext cx="645801" cy="136402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输出</a:t>
            </a:r>
            <a:endParaRPr lang="zh-CN" altLang="en-US" sz="12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F71CC52E-7499-4599-5B61-5C2CAEA2ABC7}"/>
              </a:ext>
            </a:extLst>
          </p:cNvPr>
          <p:cNvCxnSpPr>
            <a:stCxn id="8" idx="3"/>
            <a:endCxn id="11" idx="1"/>
          </p:cNvCxnSpPr>
          <p:nvPr/>
        </p:nvCxnSpPr>
        <p:spPr>
          <a:xfrm>
            <a:off x="4476750" y="5473846"/>
            <a:ext cx="155809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992B3AF3-BF5C-6459-3C6C-63F6FDD3BFE6}"/>
              </a:ext>
            </a:extLst>
          </p:cNvPr>
          <p:cNvCxnSpPr>
            <a:cxnSpLocks/>
            <a:stCxn id="8" idx="3"/>
            <a:endCxn id="12" idx="1"/>
          </p:cNvCxnSpPr>
          <p:nvPr/>
        </p:nvCxnSpPr>
        <p:spPr>
          <a:xfrm>
            <a:off x="4476750" y="5473846"/>
            <a:ext cx="1558098" cy="7928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FDDF4F99-A17B-52B7-B71C-F9A44794F5AD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 flipV="1">
            <a:off x="4476750" y="5473846"/>
            <a:ext cx="1558098" cy="7928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8230C9EE-AA01-DE5D-3C87-8CD3E5C6522F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>
            <a:off x="4476750" y="6266657"/>
            <a:ext cx="155809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F70D505E-1617-B7BD-E240-0C37120D3955}"/>
                  </a:ext>
                </a:extLst>
              </p:cNvPr>
              <p:cNvSpPr txBox="1"/>
              <p:nvPr/>
            </p:nvSpPr>
            <p:spPr>
              <a:xfrm>
                <a:off x="5082455" y="5059667"/>
                <a:ext cx="3734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F70D505E-1617-B7BD-E240-0C37120D39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455" y="5059667"/>
                <a:ext cx="373436" cy="369332"/>
              </a:xfrm>
              <a:prstGeom prst="rect">
                <a:avLst/>
              </a:prstGeom>
              <a:blipFill>
                <a:blip r:embed="rId9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DCF8A801-1B27-7162-B026-13409EFE7157}"/>
                  </a:ext>
                </a:extLst>
              </p:cNvPr>
              <p:cNvSpPr txBox="1"/>
              <p:nvPr/>
            </p:nvSpPr>
            <p:spPr>
              <a:xfrm>
                <a:off x="5082455" y="6245899"/>
                <a:ext cx="3734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DCF8A801-1B27-7162-B026-13409EFE71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455" y="6245899"/>
                <a:ext cx="373436" cy="369332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B6523B43-B40B-A616-92FD-279DDAAF1706}"/>
                  </a:ext>
                </a:extLst>
              </p:cNvPr>
              <p:cNvSpPr txBox="1"/>
              <p:nvPr/>
            </p:nvSpPr>
            <p:spPr>
              <a:xfrm>
                <a:off x="4474278" y="5830055"/>
                <a:ext cx="7773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1−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B6523B43-B40B-A616-92FD-279DDAAF1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4278" y="5830055"/>
                <a:ext cx="777392" cy="369332"/>
              </a:xfrm>
              <a:prstGeom prst="rect">
                <a:avLst/>
              </a:prstGeom>
              <a:blipFill>
                <a:blip r:embed="rId11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628C9399-FA40-62C0-6B69-98CD8B284B9F}"/>
                  </a:ext>
                </a:extLst>
              </p:cNvPr>
              <p:cNvSpPr txBox="1"/>
              <p:nvPr/>
            </p:nvSpPr>
            <p:spPr>
              <a:xfrm>
                <a:off x="4474278" y="5493534"/>
                <a:ext cx="7773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1−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628C9399-FA40-62C0-6B69-98CD8B284B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4278" y="5493534"/>
                <a:ext cx="777392" cy="369332"/>
              </a:xfrm>
              <a:prstGeom prst="rect">
                <a:avLst/>
              </a:prstGeom>
              <a:blipFill>
                <a:blip r:embed="rId12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39702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3E4CE1-A1A8-4811-FDCF-C034EC261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差分隐私算法</a:t>
            </a:r>
            <a:r>
              <a:rPr lang="en-US" altLang="zh-CN" dirty="0"/>
              <a:t>I — </a:t>
            </a:r>
            <a:r>
              <a:rPr lang="zh-CN" altLang="en-US" dirty="0"/>
              <a:t>随机应答 </a:t>
            </a:r>
            <a:r>
              <a:rPr lang="en-US" altLang="zh-CN" dirty="0"/>
              <a:t>(Randomized Response)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BF4A00C-7469-88B0-3883-B5DA574F91A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24000"/>
                <a:ext cx="10515600" cy="487808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zh-CN" altLang="en-US" dirty="0"/>
                  <a:t>隐私性：为什么随机应答满足差分隐私？</a:t>
                </a:r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pPr marL="0" indent="0">
                  <a:buNone/>
                </a:pP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 </a:t>
                </a:r>
                <a:r>
                  <a:rPr lang="zh-CN" altLang="en-US" dirty="0"/>
                  <a:t>相邻数据集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0~1</m:t>
                    </m:r>
                  </m:oMath>
                </a14:m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 输出</a:t>
                </a:r>
                <a:r>
                  <a:rPr lang="en-US" altLang="zh-CN" dirty="0"/>
                  <a:t>{0, 1}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kumimoji="0" lang="en-US" altLang="zh-CN" sz="24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  <m:d>
                                  <m:dPr>
                                    <m:ctrlPr>
                                      <a:rPr lang="en-US" altLang="zh-CN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e>
                            </m:d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  <m:d>
                                  <m:dPr>
                                    <m:ctrlPr>
                                      <a:rPr lang="en-US" altLang="zh-CN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e>
                            </m:d>
                          </m:e>
                        </m:func>
                      </m:den>
                    </m:f>
                    <m:r>
                      <a:rPr kumimoji="0" lang="en-US" altLang="zh-C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𝑝</m:t>
                        </m:r>
                      </m:num>
                      <m:den>
                        <m: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1−</m:t>
                        </m:r>
                        <m: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𝑝</m:t>
                        </m:r>
                      </m:den>
                    </m:f>
                    <m:r>
                      <a:rPr kumimoji="0" lang="en-US" altLang="zh-C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sup>
                            </m:s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den>
                        </m:f>
                      </m:num>
                      <m:den>
                        <m:f>
                          <m:f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sup>
                            </m:s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den>
                        </m:f>
                      </m:den>
                    </m:f>
                    <m:r>
                      <a:rPr kumimoji="0" lang="en-US" altLang="zh-C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𝜀</m:t>
                        </m:r>
                      </m:sup>
                    </m:sSup>
                  </m:oMath>
                </a14:m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zh-CN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  <m:d>
                                  <m:dPr>
                                    <m:ctrlPr>
                                      <a:rPr lang="en-US" altLang="zh-CN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zh-CN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  <m:d>
                                  <m:dPr>
                                    <m:ctrlPr>
                                      <a:rPr lang="en-US" altLang="zh-CN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zh-CN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e>
                        </m:func>
                      </m:den>
                    </m:f>
                    <m:r>
                      <a:rPr kumimoji="0" lang="en-US" altLang="zh-CN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altLang="zh-CN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altLang="zh-CN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1−</m:t>
                        </m:r>
                        <m:r>
                          <a:rPr kumimoji="0" lang="en-US" altLang="zh-CN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𝑝</m:t>
                        </m:r>
                      </m:num>
                      <m:den>
                        <m:r>
                          <a:rPr kumimoji="0" lang="en-US" altLang="zh-CN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𝑝</m:t>
                        </m:r>
                      </m:den>
                    </m:f>
                    <m:r>
                      <a:rPr kumimoji="0" lang="en-US" altLang="zh-CN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altLang="zh-CN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zh-CN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altLang="zh-CN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altLang="zh-CN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𝜀</m:t>
                        </m:r>
                      </m:sup>
                    </m:sSup>
                    <m:r>
                      <a:rPr kumimoji="0" lang="en-US" altLang="zh-CN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&lt;1&lt;</m:t>
                    </m:r>
                    <m:sSup>
                      <m:sSupPr>
                        <m:ctrlPr>
                          <a:rPr kumimoji="0" lang="en-US" altLang="zh-CN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zh-CN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altLang="zh-CN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𝜀</m:t>
                        </m:r>
                      </m:sup>
                    </m:sSup>
                  </m:oMath>
                </a14:m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 因此，算法满足差分隐私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BF4A00C-7469-88B0-3883-B5DA574F91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24000"/>
                <a:ext cx="10515600" cy="4878088"/>
              </a:xfrm>
              <a:blipFill>
                <a:blip r:embed="rId7"/>
                <a:stretch>
                  <a:fillRect l="-1043" t="-3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FFF398-B9B3-5A0A-9223-56CB3D79A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27</a:t>
            </a:fld>
            <a:endParaRPr lang="zh-CN" altLang="en-US" dirty="0"/>
          </a:p>
        </p:txBody>
      </p:sp>
      <p:sp>
        <p:nvSpPr>
          <p:cNvPr id="8" name="圆角矩形 31">
            <a:extLst>
              <a:ext uri="{FF2B5EF4-FFF2-40B4-BE49-F238E27FC236}">
                <a16:creationId xmlns:a16="http://schemas.microsoft.com/office/drawing/2014/main" id="{49C95ADB-0D17-2154-7564-F1A626CABA3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326247" y="4020425"/>
            <a:ext cx="1017653" cy="571209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CN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</a:t>
            </a:r>
            <a:endParaRPr lang="zh-CN" altLang="en-US" sz="12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圆角矩形 31">
            <a:extLst>
              <a:ext uri="{FF2B5EF4-FFF2-40B4-BE49-F238E27FC236}">
                <a16:creationId xmlns:a16="http://schemas.microsoft.com/office/drawing/2014/main" id="{832321A0-D863-BA80-5C50-3661938B56F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326247" y="4813236"/>
            <a:ext cx="1017653" cy="571209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CN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endParaRPr lang="zh-CN" altLang="en-US" sz="12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圆角矩形 31">
            <a:extLst>
              <a:ext uri="{FF2B5EF4-FFF2-40B4-BE49-F238E27FC236}">
                <a16:creationId xmlns:a16="http://schemas.microsoft.com/office/drawing/2014/main" id="{5083F78E-40E5-0944-B679-D6CFAB6B69C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901998" y="4020425"/>
            <a:ext cx="1017653" cy="571209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CN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</a:t>
            </a:r>
            <a:endParaRPr lang="zh-CN" altLang="en-US" sz="12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圆角矩形 31">
            <a:extLst>
              <a:ext uri="{FF2B5EF4-FFF2-40B4-BE49-F238E27FC236}">
                <a16:creationId xmlns:a16="http://schemas.microsoft.com/office/drawing/2014/main" id="{5EFF8C36-BF5D-44C3-8D24-1A727B1C069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901998" y="4813236"/>
            <a:ext cx="1017653" cy="571209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CN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endParaRPr lang="zh-CN" altLang="en-US" sz="12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F71CC52E-7499-4599-5B61-5C2CAEA2ABC7}"/>
              </a:ext>
            </a:extLst>
          </p:cNvPr>
          <p:cNvCxnSpPr>
            <a:stCxn id="8" idx="3"/>
            <a:endCxn id="11" idx="1"/>
          </p:cNvCxnSpPr>
          <p:nvPr/>
        </p:nvCxnSpPr>
        <p:spPr>
          <a:xfrm>
            <a:off x="8343900" y="4306030"/>
            <a:ext cx="155809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992B3AF3-BF5C-6459-3C6C-63F6FDD3BFE6}"/>
              </a:ext>
            </a:extLst>
          </p:cNvPr>
          <p:cNvCxnSpPr>
            <a:cxnSpLocks/>
            <a:stCxn id="8" idx="3"/>
            <a:endCxn id="12" idx="1"/>
          </p:cNvCxnSpPr>
          <p:nvPr/>
        </p:nvCxnSpPr>
        <p:spPr>
          <a:xfrm>
            <a:off x="8343900" y="4306030"/>
            <a:ext cx="1558098" cy="7928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FDDF4F99-A17B-52B7-B71C-F9A44794F5AD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 flipV="1">
            <a:off x="8343900" y="4306030"/>
            <a:ext cx="1558098" cy="7928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8230C9EE-AA01-DE5D-3C87-8CD3E5C6522F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>
            <a:off x="8343900" y="5098841"/>
            <a:ext cx="155809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F70D505E-1617-B7BD-E240-0C37120D3955}"/>
                  </a:ext>
                </a:extLst>
              </p:cNvPr>
              <p:cNvSpPr txBox="1"/>
              <p:nvPr/>
            </p:nvSpPr>
            <p:spPr>
              <a:xfrm>
                <a:off x="8949605" y="3891851"/>
                <a:ext cx="3734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F70D505E-1617-B7BD-E240-0C37120D39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9605" y="3891851"/>
                <a:ext cx="373436" cy="369332"/>
              </a:xfrm>
              <a:prstGeom prst="rect">
                <a:avLst/>
              </a:prstGeom>
              <a:blipFill>
                <a:blip r:embed="rId8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DCF8A801-1B27-7162-B026-13409EFE7157}"/>
                  </a:ext>
                </a:extLst>
              </p:cNvPr>
              <p:cNvSpPr txBox="1"/>
              <p:nvPr/>
            </p:nvSpPr>
            <p:spPr>
              <a:xfrm>
                <a:off x="8949605" y="5078083"/>
                <a:ext cx="3734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DCF8A801-1B27-7162-B026-13409EFE71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9605" y="5078083"/>
                <a:ext cx="373436" cy="369332"/>
              </a:xfrm>
              <a:prstGeom prst="rect">
                <a:avLst/>
              </a:prstGeom>
              <a:blipFill>
                <a:blip r:embed="rId9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B6523B43-B40B-A616-92FD-279DDAAF1706}"/>
                  </a:ext>
                </a:extLst>
              </p:cNvPr>
              <p:cNvSpPr txBox="1"/>
              <p:nvPr/>
            </p:nvSpPr>
            <p:spPr>
              <a:xfrm>
                <a:off x="8341428" y="4662239"/>
                <a:ext cx="7773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1−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B6523B43-B40B-A616-92FD-279DDAAF1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1428" y="4662239"/>
                <a:ext cx="777392" cy="369332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628C9399-FA40-62C0-6B69-98CD8B284B9F}"/>
                  </a:ext>
                </a:extLst>
              </p:cNvPr>
              <p:cNvSpPr txBox="1"/>
              <p:nvPr/>
            </p:nvSpPr>
            <p:spPr>
              <a:xfrm>
                <a:off x="8341428" y="4325718"/>
                <a:ext cx="7773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1−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628C9399-FA40-62C0-6B69-98CD8B284B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1428" y="4325718"/>
                <a:ext cx="777392" cy="369332"/>
              </a:xfrm>
              <a:prstGeom prst="rect">
                <a:avLst/>
              </a:prstGeom>
              <a:blipFill>
                <a:blip r:embed="rId11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5F3139A8-4CA6-E835-8632-BA277EE93BC4}"/>
                  </a:ext>
                </a:extLst>
              </p:cNvPr>
              <p:cNvSpPr txBox="1"/>
              <p:nvPr/>
            </p:nvSpPr>
            <p:spPr>
              <a:xfrm>
                <a:off x="1258281" y="2073797"/>
                <a:ext cx="9675438" cy="148604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楷体" panose="02010609060101010101" pitchFamily="49" charset="-122"/>
                    <a:cs typeface="+mn-cs"/>
                  </a:rPr>
                  <a:t> 对于给定隐私参数</a:t>
                </a:r>
                <a14:m>
                  <m:oMath xmlns:m="http://schemas.openxmlformats.org/officeDocument/2006/math">
                    <m:r>
                      <a:rPr kumimoji="0" lang="en-US" altLang="zh-C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𝜀</m:t>
                    </m:r>
                    <m:r>
                      <a:rPr kumimoji="0" lang="en-US" altLang="zh-C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≥0</m:t>
                    </m:r>
                  </m:oMath>
                </a14:m>
                <a:r>
                  <a: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楷体" panose="02010609060101010101" pitchFamily="49" charset="-122"/>
                    <a:cs typeface="+mn-cs"/>
                  </a:rPr>
                  <a:t>，与算法</a:t>
                </a:r>
                <a14:m>
                  <m:oMath xmlns:m="http://schemas.openxmlformats.org/officeDocument/2006/math">
                    <m:r>
                      <a:rPr kumimoji="0" lang="en-US" altLang="zh-CN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ℳ</m:t>
                    </m:r>
                    <m:r>
                      <a:rPr kumimoji="0" lang="en-US" altLang="zh-C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:</m:t>
                    </m:r>
                    <m:r>
                      <a:rPr kumimoji="0" lang="zh-CN" alt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𝔻</m:t>
                    </m:r>
                    <m:r>
                      <a:rPr kumimoji="0" lang="en-US" altLang="zh-C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→</m:t>
                    </m:r>
                    <m:r>
                      <a:rPr kumimoji="0" lang="zh-CN" alt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𝒴</m:t>
                    </m:r>
                  </m:oMath>
                </a14:m>
                <a:r>
                  <a: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楷体" panose="02010609060101010101" pitchFamily="49" charset="-122"/>
                    <a:cs typeface="+mn-cs"/>
                  </a:rPr>
                  <a:t>，若对于任何相邻数据集</a:t>
                </a:r>
                <a14:m>
                  <m:oMath xmlns:m="http://schemas.openxmlformats.org/officeDocument/2006/math">
                    <m:r>
                      <a:rPr kumimoji="0" lang="zh-CN" alt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𝒟</m:t>
                    </m:r>
                    <m:r>
                      <a:rPr kumimoji="0" lang="en-US" altLang="zh-CN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,</m:t>
                    </m:r>
                    <m:sSup>
                      <m:sSupPr>
                        <m:ctrlPr>
                          <a:rPr kumimoji="0" lang="en-US" altLang="zh-C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zh-CN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𝒟</m:t>
                        </m:r>
                      </m:e>
                      <m:sup>
                        <m:r>
                          <a:rPr kumimoji="0" lang="en-US" altLang="zh-C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′</m:t>
                        </m:r>
                      </m:sup>
                    </m:sSup>
                    <m:r>
                      <a:rPr kumimoji="0" lang="en-US" altLang="zh-CN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∈</m:t>
                    </m:r>
                    <m:r>
                      <a:rPr kumimoji="0" lang="zh-CN" alt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𝔻</m:t>
                    </m:r>
                    <m:r>
                      <a:rPr kumimoji="0" lang="en-US" altLang="zh-CN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:</m:t>
                    </m:r>
                    <m:r>
                      <a:rPr kumimoji="0" lang="zh-CN" alt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𝒟</m:t>
                    </m:r>
                    <m:r>
                      <a:rPr kumimoji="0" lang="en-US" altLang="zh-CN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∼</m:t>
                    </m:r>
                    <m:sSup>
                      <m:sSupPr>
                        <m:ctrlPr>
                          <a:rPr kumimoji="0" lang="en-US" altLang="zh-C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zh-CN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𝒟</m:t>
                        </m:r>
                      </m:e>
                      <m:sup>
                        <m:r>
                          <a:rPr kumimoji="0" lang="en-US" altLang="zh-C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′</m:t>
                        </m:r>
                      </m:sup>
                    </m:sSup>
                  </m:oMath>
                </a14:m>
                <a:r>
                  <a: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楷体" panose="02010609060101010101" pitchFamily="49" charset="-122"/>
                    <a:cs typeface="+mn-cs"/>
                  </a:rPr>
                  <a:t>，与任何输出</a:t>
                </a:r>
                <a14:m>
                  <m:oMath xmlns:m="http://schemas.openxmlformats.org/officeDocument/2006/math">
                    <m:r>
                      <a:rPr kumimoji="0" lang="en-US" altLang="zh-CN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altLang="zh-CN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∈</m:t>
                    </m:r>
                    <m:r>
                      <a:rPr kumimoji="0" lang="zh-CN" alt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𝒴</m:t>
                    </m:r>
                  </m:oMath>
                </a14:m>
                <a:r>
                  <a: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楷体" panose="02010609060101010101" pitchFamily="49" charset="-122"/>
                    <a:cs typeface="+mn-cs"/>
                  </a:rPr>
                  <a:t>，都有</a:t>
                </a: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楷体" panose="02010609060101010101" pitchFamily="49" charset="-122"/>
                  <a:cs typeface="+mn-cs"/>
                </a:endParaRPr>
              </a:p>
              <a:p>
                <a:pPr marL="457200" marR="0" lvl="1" indent="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altLang="zh-C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altLang="zh-CN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altLang="zh-CN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altLang="zh-CN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ℳ</m:t>
                              </m:r>
                              <m:d>
                                <m:dPr>
                                  <m:ctrlPr>
                                    <a:rPr kumimoji="0" lang="en-US" altLang="zh-CN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zh-CN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𝒟</m:t>
                                  </m:r>
                                </m:e>
                              </m:d>
                              <m:r>
                                <a:rPr kumimoji="0" lang="en-US" altLang="zh-CN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=</m:t>
                              </m:r>
                              <m:r>
                                <a:rPr kumimoji="0" lang="en-US" altLang="zh-CN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  <m:r>
                        <a:rPr kumimoji="0" lang="en-US" altLang="zh-CN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≤</m:t>
                      </m:r>
                      <m:sSup>
                        <m:sSupPr>
                          <m:ctrlPr>
                            <a:rPr kumimoji="0" lang="en-US" altLang="zh-C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altLang="zh-C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altLang="zh-C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𝜀</m:t>
                          </m:r>
                        </m:sup>
                      </m:sSup>
                      <m:r>
                        <a:rPr kumimoji="0" lang="en-US" altLang="zh-CN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⋅</m:t>
                      </m:r>
                      <m:func>
                        <m:funcPr>
                          <m:ctrlPr>
                            <a:rPr kumimoji="0" lang="en-US" altLang="zh-C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altLang="zh-C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altLang="zh-CN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altLang="zh-CN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ℳ</m:t>
                              </m:r>
                              <m:d>
                                <m:dPr>
                                  <m:ctrlPr>
                                    <a:rPr kumimoji="0" lang="en-US" altLang="zh-CN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altLang="zh-CN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zh-CN" alt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𝒟</m:t>
                                      </m:r>
                                    </m:e>
                                    <m:sup>
                                      <m:r>
                                        <a:rPr kumimoji="0" lang="en-US" altLang="zh-CN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altLang="zh-CN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=</m:t>
                              </m:r>
                              <m:r>
                                <a:rPr kumimoji="0" lang="en-US" altLang="zh-CN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楷体" panose="02010609060101010101" pitchFamily="49" charset="-122"/>
                  <a:cs typeface="+mn-cs"/>
                </a:endParaRPr>
              </a:p>
              <a:p>
                <a:pPr marL="457200" marR="0" lvl="1" indent="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楷体" panose="02010609060101010101" pitchFamily="49" charset="-122"/>
                    <a:cs typeface="+mn-cs"/>
                  </a:rPr>
                  <a:t>   则称算法</a:t>
                </a:r>
                <a14:m>
                  <m:oMath xmlns:m="http://schemas.openxmlformats.org/officeDocument/2006/math">
                    <m:r>
                      <a:rPr kumimoji="0" lang="en-US" altLang="zh-C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ℳ</m:t>
                    </m:r>
                  </m:oMath>
                </a14:m>
                <a:r>
                  <a: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楷体" panose="02010609060101010101" pitchFamily="49" charset="-122"/>
                    <a:cs typeface="+mn-cs"/>
                  </a:rPr>
                  <a:t>满足</a:t>
                </a:r>
                <a14:m>
                  <m:oMath xmlns:m="http://schemas.openxmlformats.org/officeDocument/2006/math">
                    <m:r>
                      <a:rPr kumimoji="0" lang="en-US" altLang="zh-CN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𝜀</m:t>
                    </m:r>
                  </m:oMath>
                </a14:m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楷体" panose="02010609060101010101" pitchFamily="49" charset="-122"/>
                    <a:cs typeface="+mn-cs"/>
                  </a:rPr>
                  <a:t>-</a:t>
                </a:r>
                <a:r>
                  <a: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楷体" panose="02010609060101010101" pitchFamily="49" charset="-122"/>
                    <a:cs typeface="+mn-cs"/>
                  </a:rPr>
                  <a:t>差分隐私 </a:t>
                </a: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楷体" panose="02010609060101010101" pitchFamily="49" charset="-122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altLang="zh-CN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𝜀</m:t>
                    </m:r>
                  </m:oMath>
                </a14:m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楷体" panose="02010609060101010101" pitchFamily="49" charset="-122"/>
                    <a:cs typeface="+mn-cs"/>
                  </a:rPr>
                  <a:t>-DP)</a:t>
                </a:r>
                <a:r>
                  <a: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楷体" panose="02010609060101010101" pitchFamily="49" charset="-122"/>
                    <a:cs typeface="+mn-cs"/>
                  </a:rPr>
                  <a:t>。</a:t>
                </a: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楷体" panose="02010609060101010101" pitchFamily="49" charset="-122"/>
                  <a:cs typeface="+mn-cs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5F3139A8-4CA6-E835-8632-BA277EE93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8281" y="2073797"/>
                <a:ext cx="9675438" cy="1486048"/>
              </a:xfrm>
              <a:prstGeom prst="rect">
                <a:avLst/>
              </a:prstGeom>
              <a:blipFill>
                <a:blip r:embed="rId12"/>
                <a:stretch>
                  <a:fillRect t="-6967" b="-86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7796934B-A164-A863-E855-E13E90A67809}"/>
                  </a:ext>
                </a:extLst>
              </p:cNvPr>
              <p:cNvSpPr txBox="1"/>
              <p:nvPr/>
            </p:nvSpPr>
            <p:spPr>
              <a:xfrm>
                <a:off x="8341428" y="5549665"/>
                <a:ext cx="1739492" cy="6301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7796934B-A164-A863-E855-E13E90A67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1428" y="5549665"/>
                <a:ext cx="1739492" cy="63017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606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AD239A-5CD4-59DA-0E92-AC08D2150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差分隐私算法</a:t>
            </a:r>
            <a:r>
              <a:rPr lang="en-US" altLang="zh-CN" dirty="0"/>
              <a:t>I — </a:t>
            </a:r>
            <a:r>
              <a:rPr lang="zh-CN" altLang="en-US" dirty="0"/>
              <a:t>随机应答 </a:t>
            </a:r>
            <a:r>
              <a:rPr lang="en-US" altLang="zh-CN" dirty="0"/>
              <a:t>(Randomized Response)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9E61DAC-220E-3961-EBB6-2CFC07C3742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通过随机应答的“真话”概率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sup>
                        </m:s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zh-CN" altLang="en-US" dirty="0"/>
                  <a:t>，再次理解隐私参数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 若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zh-CN" altLang="en-US" dirty="0"/>
                  <a:t>，则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zh-CN" altLang="en-US" dirty="0"/>
                  <a:t>，此时输出与输入无关，算法完全保护隐私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 </a:t>
                </a:r>
                <a:r>
                  <a:rPr lang="zh-CN" altLang="en-US" dirty="0"/>
                  <a:t>若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=∞</m:t>
                    </m:r>
                  </m:oMath>
                </a14:m>
                <a:r>
                  <a:rPr lang="zh-CN" altLang="en-US" dirty="0"/>
                  <a:t>，则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，</m:t>
                    </m:r>
                  </m:oMath>
                </a14:m>
                <a:r>
                  <a:rPr lang="zh-CN" altLang="en-US" dirty="0"/>
                  <a:t>此时用户真实回答，没有隐私保护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 </a:t>
                </a:r>
                <a:r>
                  <a:rPr lang="zh-CN" altLang="en-US" dirty="0"/>
                  <a:t>若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zh-CN" altLang="en-US" dirty="0"/>
                  <a:t>，则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0.73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，</m:t>
                    </m:r>
                  </m:oMath>
                </a14:m>
                <a:r>
                  <a:rPr lang="zh-CN" altLang="en-US" dirty="0"/>
                  <a:t>此时用户可能说真话，也可能说假话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 </a:t>
                </a:r>
                <a:r>
                  <a:rPr lang="zh-CN" altLang="en-US" dirty="0"/>
                  <a:t>例如，张三说自己未旷课</a:t>
                </a:r>
                <a:endParaRPr lang="en-US" altLang="zh-CN" dirty="0"/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可能是真的没旷课，并以</a:t>
                </a:r>
                <a:r>
                  <a:rPr lang="en-US" altLang="zh-CN" dirty="0"/>
                  <a:t>0.73</a:t>
                </a:r>
                <a:r>
                  <a:rPr lang="zh-CN" altLang="en-US" dirty="0"/>
                  <a:t>的概率投出了“说真话”</a:t>
                </a:r>
                <a:endParaRPr lang="en-US" altLang="zh-CN" dirty="0"/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也可能是旷课了，但是以</a:t>
                </a:r>
                <a:r>
                  <a:rPr lang="en-US" altLang="zh-CN" dirty="0"/>
                  <a:t>0.27</a:t>
                </a:r>
                <a:r>
                  <a:rPr lang="zh-CN" altLang="en-US" dirty="0"/>
                  <a:t>的概率投出了“说假话”</a:t>
                </a:r>
                <a:endParaRPr lang="en-US" altLang="zh-CN" dirty="0"/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作为分析者，只知道张三“更可能未旷课”，无法完全确定，保护了隐私</a:t>
                </a:r>
                <a:endParaRPr lang="en-US" altLang="zh-CN" dirty="0"/>
              </a:p>
              <a:p>
                <a:r>
                  <a:rPr lang="zh-CN" altLang="en-US" dirty="0"/>
                  <a:t>问：如何将结果用于分析？</a:t>
                </a:r>
                <a:r>
                  <a:rPr lang="en-US" altLang="zh-CN" dirty="0"/>
                  <a:t> 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endParaRPr lang="en-US" altLang="zh-CN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9E61DAC-220E-3961-EBB6-2CFC07C3742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DD47C64-0304-73FF-8896-DE571C22A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28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3886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7424FB-5CB2-79CE-D1B3-DA4FBB95C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差分隐私算法</a:t>
            </a:r>
            <a:r>
              <a:rPr lang="en-US" altLang="zh-CN" dirty="0"/>
              <a:t>I — </a:t>
            </a:r>
            <a:r>
              <a:rPr lang="zh-CN" altLang="en-US" dirty="0"/>
              <a:t>随机应答 </a:t>
            </a:r>
            <a:r>
              <a:rPr lang="en-US" altLang="zh-CN" dirty="0"/>
              <a:t>(Randomized Response)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18DFE52-FAE6-C422-B34C-9F2D5B6482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zh-CN" altLang="en-US" dirty="0"/>
                  <a:t>效用：如何用隐私输出进行查询回答？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假设共有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zh-CN" altLang="en-US" dirty="0"/>
                  <a:t> 个人，记每个用户输入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CN" altLang="en-US" dirty="0"/>
                  <a:t>，随机输出为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假设有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zh-CN" altLang="en-US" dirty="0"/>
                  <a:t> 个真实的 </a:t>
                </a:r>
                <a:r>
                  <a:rPr lang="en-US" altLang="zh-CN" dirty="0"/>
                  <a:t>1</a:t>
                </a:r>
                <a:r>
                  <a:rPr lang="zh-CN" altLang="en-US" dirty="0"/>
                  <a:t>，即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分析者共会收到多少个 </a:t>
                </a:r>
                <a:r>
                  <a:rPr lang="en-US" altLang="zh-CN" dirty="0"/>
                  <a:t>1</a:t>
                </a:r>
                <a:r>
                  <a:rPr lang="zh-CN" altLang="en-US" dirty="0"/>
                  <a:t>，即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zh-CN" altLang="en-US" dirty="0"/>
                  <a:t>分布？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𝔼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en-US" altLang="zh-CN" b="0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可以用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</m:num>
                      <m:den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</m:oMath>
                </a14:m>
                <a:r>
                  <a:rPr lang="zh-CN" altLang="en-US" dirty="0"/>
                  <a:t>来估计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altLang="zh-CN" dirty="0"/>
              </a:p>
              <a:p>
                <a:pPr lvl="2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zh-CN" altLang="en-US" i="1"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acc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𝔼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altLang="zh-CN" dirty="0"/>
              </a:p>
              <a:p>
                <a:pPr lvl="2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𝑉𝑎𝑟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acc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𝑉𝑎𝑟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num>
                      <m:den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pHide m:val="on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𝑉𝑎𝑟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num>
                      <m:den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𝑛𝑝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</m:num>
                      <m:den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𝜀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sup>
                                </m:s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因此，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</m:oMath>
                </a14:m>
                <a:r>
                  <a:rPr lang="zh-CN" altLang="en-US" dirty="0"/>
                  <a:t>为无偏估计，误差为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𝜀</m:t>
                            </m:r>
                          </m:den>
                        </m:f>
                      </m:e>
                    </m:d>
                  </m:oMath>
                </a14:m>
                <a:endParaRPr lang="en-US" altLang="zh-CN" dirty="0"/>
              </a:p>
              <a:p>
                <a:pPr marL="914400" lvl="2" indent="0">
                  <a:buNone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18DFE52-FAE6-C422-B34C-9F2D5B6482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6"/>
                <a:stretch>
                  <a:fillRect l="-1043" t="-2228" b="-3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EF61900-A6F4-21E7-E28B-852837301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29</a:t>
            </a:fld>
            <a:endParaRPr lang="zh-CN" altLang="en-US" dirty="0"/>
          </a:p>
        </p:txBody>
      </p:sp>
      <p:sp>
        <p:nvSpPr>
          <p:cNvPr id="20" name="圆角矩形 31">
            <a:extLst>
              <a:ext uri="{FF2B5EF4-FFF2-40B4-BE49-F238E27FC236}">
                <a16:creationId xmlns:a16="http://schemas.microsoft.com/office/drawing/2014/main" id="{B21F53F9-BEC4-8017-4680-7AB6C563A99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367647" y="3956925"/>
            <a:ext cx="1017653" cy="571209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CN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</a:t>
            </a:r>
            <a:endParaRPr lang="zh-CN" altLang="en-US" sz="12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圆角矩形 31">
            <a:extLst>
              <a:ext uri="{FF2B5EF4-FFF2-40B4-BE49-F238E27FC236}">
                <a16:creationId xmlns:a16="http://schemas.microsoft.com/office/drawing/2014/main" id="{7B9850C4-9628-D837-42F8-EE307F7EF19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367647" y="4749736"/>
            <a:ext cx="1017653" cy="571209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CN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endParaRPr lang="zh-CN" altLang="en-US" sz="12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圆角矩形 31">
            <a:extLst>
              <a:ext uri="{FF2B5EF4-FFF2-40B4-BE49-F238E27FC236}">
                <a16:creationId xmlns:a16="http://schemas.microsoft.com/office/drawing/2014/main" id="{F98E7AFA-5F9E-2FED-7B87-48148151B44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943398" y="3956925"/>
            <a:ext cx="1017653" cy="571209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CN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</a:t>
            </a:r>
            <a:endParaRPr lang="zh-CN" altLang="en-US" sz="12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3" name="圆角矩形 31">
            <a:extLst>
              <a:ext uri="{FF2B5EF4-FFF2-40B4-BE49-F238E27FC236}">
                <a16:creationId xmlns:a16="http://schemas.microsoft.com/office/drawing/2014/main" id="{291B4787-A384-2776-73C9-6AD3EACA349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943398" y="4749736"/>
            <a:ext cx="1017653" cy="571209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CN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endParaRPr lang="zh-CN" altLang="en-US" sz="12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21BE66B5-F39D-EE2A-8B7B-D0EEDCA7108B}"/>
              </a:ext>
            </a:extLst>
          </p:cNvPr>
          <p:cNvCxnSpPr>
            <a:stCxn id="20" idx="3"/>
            <a:endCxn id="22" idx="1"/>
          </p:cNvCxnSpPr>
          <p:nvPr/>
        </p:nvCxnSpPr>
        <p:spPr>
          <a:xfrm>
            <a:off x="9385300" y="4242530"/>
            <a:ext cx="155809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4046205C-EE8E-2D9B-C63F-D33F564FD244}"/>
              </a:ext>
            </a:extLst>
          </p:cNvPr>
          <p:cNvCxnSpPr>
            <a:cxnSpLocks/>
            <a:stCxn id="20" idx="3"/>
            <a:endCxn id="23" idx="1"/>
          </p:cNvCxnSpPr>
          <p:nvPr/>
        </p:nvCxnSpPr>
        <p:spPr>
          <a:xfrm>
            <a:off x="9385300" y="4242530"/>
            <a:ext cx="1558098" cy="7928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0804AC52-4C24-C090-EE7C-9B018A6388F7}"/>
              </a:ext>
            </a:extLst>
          </p:cNvPr>
          <p:cNvCxnSpPr>
            <a:cxnSpLocks/>
            <a:stCxn id="21" idx="3"/>
            <a:endCxn id="22" idx="1"/>
          </p:cNvCxnSpPr>
          <p:nvPr/>
        </p:nvCxnSpPr>
        <p:spPr>
          <a:xfrm flipV="1">
            <a:off x="9385300" y="4242530"/>
            <a:ext cx="1558098" cy="7928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B4A947C8-35FC-A7AC-FE13-B0769D9C028D}"/>
              </a:ext>
            </a:extLst>
          </p:cNvPr>
          <p:cNvCxnSpPr>
            <a:cxnSpLocks/>
            <a:stCxn id="21" idx="3"/>
            <a:endCxn id="23" idx="1"/>
          </p:cNvCxnSpPr>
          <p:nvPr/>
        </p:nvCxnSpPr>
        <p:spPr>
          <a:xfrm>
            <a:off x="9385300" y="5035341"/>
            <a:ext cx="155809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B687AD03-E89F-E141-55B0-EB07A8399F5E}"/>
                  </a:ext>
                </a:extLst>
              </p:cNvPr>
              <p:cNvSpPr txBox="1"/>
              <p:nvPr/>
            </p:nvSpPr>
            <p:spPr>
              <a:xfrm>
                <a:off x="9991005" y="3828351"/>
                <a:ext cx="3734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B687AD03-E89F-E141-55B0-EB07A8399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1005" y="3828351"/>
                <a:ext cx="373436" cy="369332"/>
              </a:xfrm>
              <a:prstGeom prst="rect">
                <a:avLst/>
              </a:prstGeom>
              <a:blipFill>
                <a:blip r:embed="rId7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175EFF0D-F857-0454-A09F-8FFCB804E29B}"/>
                  </a:ext>
                </a:extLst>
              </p:cNvPr>
              <p:cNvSpPr txBox="1"/>
              <p:nvPr/>
            </p:nvSpPr>
            <p:spPr>
              <a:xfrm>
                <a:off x="9991005" y="5014583"/>
                <a:ext cx="3734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175EFF0D-F857-0454-A09F-8FFCB804E2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1005" y="5014583"/>
                <a:ext cx="373436" cy="369332"/>
              </a:xfrm>
              <a:prstGeom prst="rect">
                <a:avLst/>
              </a:prstGeom>
              <a:blipFill>
                <a:blip r:embed="rId8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70328575-C19F-6CD3-DCEE-944F4BD1E310}"/>
                  </a:ext>
                </a:extLst>
              </p:cNvPr>
              <p:cNvSpPr txBox="1"/>
              <p:nvPr/>
            </p:nvSpPr>
            <p:spPr>
              <a:xfrm>
                <a:off x="9382828" y="4598739"/>
                <a:ext cx="7773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1−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70328575-C19F-6CD3-DCEE-944F4BD1E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828" y="4598739"/>
                <a:ext cx="777392" cy="369332"/>
              </a:xfrm>
              <a:prstGeom prst="rect">
                <a:avLst/>
              </a:prstGeom>
              <a:blipFill>
                <a:blip r:embed="rId9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0753AA32-4014-4D1F-BCCF-33BE845C05CE}"/>
                  </a:ext>
                </a:extLst>
              </p:cNvPr>
              <p:cNvSpPr txBox="1"/>
              <p:nvPr/>
            </p:nvSpPr>
            <p:spPr>
              <a:xfrm>
                <a:off x="9382828" y="4262218"/>
                <a:ext cx="7773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1−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0753AA32-4014-4D1F-BCCF-33BE845C0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828" y="4262218"/>
                <a:ext cx="777392" cy="369332"/>
              </a:xfrm>
              <a:prstGeom prst="rect">
                <a:avLst/>
              </a:prstGeom>
              <a:blipFill>
                <a:blip r:embed="rId10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C6F8113C-5AE6-3404-7C10-BAA0FF04BA15}"/>
                  </a:ext>
                </a:extLst>
              </p:cNvPr>
              <p:cNvSpPr txBox="1"/>
              <p:nvPr/>
            </p:nvSpPr>
            <p:spPr>
              <a:xfrm>
                <a:off x="9382828" y="5486165"/>
                <a:ext cx="1739492" cy="6301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C6F8113C-5AE6-3404-7C10-BAA0FF04BA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828" y="5486165"/>
                <a:ext cx="1739492" cy="63017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972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EB6623B8-74BE-7A49-0FBE-938BD2CE2081}"/>
              </a:ext>
            </a:extLst>
          </p:cNvPr>
          <p:cNvSpPr txBox="1"/>
          <p:nvPr/>
        </p:nvSpPr>
        <p:spPr>
          <a:xfrm>
            <a:off x="343945" y="4199428"/>
            <a:ext cx="14061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1971</a:t>
            </a:r>
          </a:p>
          <a:p>
            <a:pPr algn="ctr"/>
            <a:endParaRPr lang="en-US" altLang="zh-CN" dirty="0"/>
          </a:p>
          <a:p>
            <a:pPr algn="ctr"/>
            <a:r>
              <a:rPr lang="en-US" altLang="zh-CN" dirty="0"/>
              <a:t>8</a:t>
            </a:r>
            <a:r>
              <a:rPr lang="zh-CN" altLang="en-US" dirty="0"/>
              <a:t>英寸软盘</a:t>
            </a:r>
            <a:endParaRPr lang="en-US" altLang="zh-CN" dirty="0"/>
          </a:p>
          <a:p>
            <a:pPr algn="ctr"/>
            <a:r>
              <a:rPr lang="zh-CN" altLang="en-US" dirty="0"/>
              <a:t>容量 </a:t>
            </a:r>
            <a:r>
              <a:rPr lang="en-US" altLang="zh-CN" dirty="0"/>
              <a:t>81KB</a:t>
            </a:r>
          </a:p>
          <a:p>
            <a:pPr algn="ctr"/>
            <a:r>
              <a:rPr lang="en-US" altLang="zh-CN" dirty="0"/>
              <a:t>(IBM)</a:t>
            </a:r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BB6F446-D0C2-0C54-F60E-064F563FD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大数据的特征：大量 </a:t>
            </a:r>
            <a:r>
              <a:rPr lang="en-US" altLang="zh-CN" dirty="0"/>
              <a:t>(Volume)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797A0CA-29CA-4B52-B5DF-69FD5B150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3</a:t>
            </a:fld>
            <a:endParaRPr lang="zh-CN" altLang="en-US" dirty="0"/>
          </a:p>
        </p:txBody>
      </p: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A90AC924-2CC4-B592-5DC5-1FB4B917C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25" y="2029229"/>
            <a:ext cx="3606846" cy="175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E1171F4-135A-A7C5-FD97-1FCCE06E5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504" y="1681791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7BC3E9FA-B039-5F1F-1A85-B20AD440F637}"/>
              </a:ext>
            </a:extLst>
          </p:cNvPr>
          <p:cNvCxnSpPr/>
          <p:nvPr/>
        </p:nvCxnSpPr>
        <p:spPr>
          <a:xfrm>
            <a:off x="429624" y="4690664"/>
            <a:ext cx="1078748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椭圆 9">
            <a:extLst>
              <a:ext uri="{FF2B5EF4-FFF2-40B4-BE49-F238E27FC236}">
                <a16:creationId xmlns:a16="http://schemas.microsoft.com/office/drawing/2014/main" id="{431C2290-BC95-A923-5BCE-A3EF60F740A5}"/>
              </a:ext>
            </a:extLst>
          </p:cNvPr>
          <p:cNvSpPr/>
          <p:nvPr/>
        </p:nvSpPr>
        <p:spPr>
          <a:xfrm>
            <a:off x="998162" y="4641803"/>
            <a:ext cx="97722" cy="9772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E1DFA25-75C4-B964-CFC7-2DF90B286758}"/>
              </a:ext>
            </a:extLst>
          </p:cNvPr>
          <p:cNvSpPr txBox="1"/>
          <p:nvPr/>
        </p:nvSpPr>
        <p:spPr>
          <a:xfrm>
            <a:off x="2543489" y="4199428"/>
            <a:ext cx="15674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1981</a:t>
            </a:r>
          </a:p>
          <a:p>
            <a:pPr algn="ctr"/>
            <a:endParaRPr lang="en-US" altLang="zh-CN" dirty="0"/>
          </a:p>
          <a:p>
            <a:pPr algn="ctr"/>
            <a:r>
              <a:rPr lang="en-US" altLang="zh-CN" dirty="0"/>
              <a:t>3.5</a:t>
            </a:r>
            <a:r>
              <a:rPr lang="zh-CN" altLang="en-US" dirty="0"/>
              <a:t>英寸软盘</a:t>
            </a:r>
            <a:endParaRPr lang="en-US" altLang="zh-CN" dirty="0"/>
          </a:p>
          <a:p>
            <a:pPr algn="ctr"/>
            <a:r>
              <a:rPr lang="zh-CN" altLang="en-US" dirty="0"/>
              <a:t>容量 </a:t>
            </a:r>
            <a:r>
              <a:rPr lang="en-US" altLang="zh-CN" dirty="0"/>
              <a:t>1.44MB</a:t>
            </a:r>
          </a:p>
          <a:p>
            <a:pPr algn="ctr"/>
            <a:r>
              <a:rPr lang="en-US" altLang="zh-CN" dirty="0"/>
              <a:t>(SONY)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4388B80-784B-8FA5-DC30-4B29C9A95917}"/>
              </a:ext>
            </a:extLst>
          </p:cNvPr>
          <p:cNvSpPr txBox="1"/>
          <p:nvPr/>
        </p:nvSpPr>
        <p:spPr>
          <a:xfrm>
            <a:off x="4452273" y="4199428"/>
            <a:ext cx="22955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1983</a:t>
            </a:r>
          </a:p>
          <a:p>
            <a:pPr algn="ctr"/>
            <a:endParaRPr lang="en-US" altLang="zh-CN" dirty="0"/>
          </a:p>
          <a:p>
            <a:pPr algn="ctr"/>
            <a:r>
              <a:rPr lang="en-US" altLang="zh-CN" dirty="0"/>
              <a:t>CD-ROM</a:t>
            </a:r>
          </a:p>
          <a:p>
            <a:pPr algn="ctr"/>
            <a:r>
              <a:rPr lang="zh-CN" altLang="en-US" dirty="0"/>
              <a:t>容量 </a:t>
            </a:r>
            <a:r>
              <a:rPr lang="en-US" altLang="zh-CN" dirty="0"/>
              <a:t>600-800MB</a:t>
            </a:r>
          </a:p>
          <a:p>
            <a:pPr algn="ctr"/>
            <a:r>
              <a:rPr lang="en-US" altLang="zh-CN" dirty="0"/>
              <a:t>(SONY, Philips)</a:t>
            </a:r>
            <a:endParaRPr lang="zh-CN" altLang="en-US" dirty="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E7335851-549B-F0B4-E6E0-A5379BCBC693}"/>
              </a:ext>
            </a:extLst>
          </p:cNvPr>
          <p:cNvSpPr/>
          <p:nvPr/>
        </p:nvSpPr>
        <p:spPr>
          <a:xfrm>
            <a:off x="3278347" y="4641803"/>
            <a:ext cx="97722" cy="9772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2E61F9A0-A631-3E37-8380-D5771B6D75DA}"/>
              </a:ext>
            </a:extLst>
          </p:cNvPr>
          <p:cNvSpPr/>
          <p:nvPr/>
        </p:nvSpPr>
        <p:spPr>
          <a:xfrm>
            <a:off x="5551197" y="4641803"/>
            <a:ext cx="97722" cy="9772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92E739B-B9E0-8D27-6CCA-69917FB01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467" y="1650189"/>
            <a:ext cx="2502958" cy="241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71E7DA0D-292E-0D85-095B-83AA39FF0423}"/>
              </a:ext>
            </a:extLst>
          </p:cNvPr>
          <p:cNvSpPr txBox="1"/>
          <p:nvPr/>
        </p:nvSpPr>
        <p:spPr>
          <a:xfrm>
            <a:off x="6961692" y="4199428"/>
            <a:ext cx="22955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1995</a:t>
            </a:r>
          </a:p>
          <a:p>
            <a:pPr algn="ctr"/>
            <a:endParaRPr lang="en-US" altLang="zh-CN" dirty="0"/>
          </a:p>
          <a:p>
            <a:pPr algn="ctr"/>
            <a:r>
              <a:rPr lang="en-US" altLang="zh-CN" dirty="0"/>
              <a:t>DVD</a:t>
            </a:r>
          </a:p>
          <a:p>
            <a:pPr algn="ctr"/>
            <a:r>
              <a:rPr lang="zh-CN" altLang="en-US" dirty="0"/>
              <a:t>容量 </a:t>
            </a:r>
            <a:r>
              <a:rPr lang="en-US" altLang="zh-CN" dirty="0"/>
              <a:t>4-8GB</a:t>
            </a:r>
          </a:p>
          <a:p>
            <a:pPr algn="ctr"/>
            <a:r>
              <a:rPr lang="en-US" altLang="zh-CN" dirty="0"/>
              <a:t>(SONY, Philips)</a:t>
            </a:r>
            <a:endParaRPr lang="zh-CN" altLang="en-US" dirty="0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ADFE089A-00CB-A867-4420-80113EE1A6F5}"/>
              </a:ext>
            </a:extLst>
          </p:cNvPr>
          <p:cNvSpPr/>
          <p:nvPr/>
        </p:nvSpPr>
        <p:spPr>
          <a:xfrm>
            <a:off x="8060616" y="4641803"/>
            <a:ext cx="97722" cy="9772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65266A1-1F89-C720-A644-8CD62BB78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805" y="2373359"/>
            <a:ext cx="238125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540999B9-6CB4-D1ED-3F41-6ACD675DE5DD}"/>
                  </a:ext>
                </a:extLst>
              </p:cNvPr>
              <p:cNvSpPr txBox="1"/>
              <p:nvPr/>
            </p:nvSpPr>
            <p:spPr>
              <a:xfrm>
                <a:off x="9330109" y="4199428"/>
                <a:ext cx="2295571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altLang="zh-CN" dirty="0"/>
                  <a:t>2000</a:t>
                </a:r>
              </a:p>
              <a:p>
                <a:pPr algn="ctr"/>
                <a:endParaRPr lang="en-US" altLang="zh-CN" dirty="0"/>
              </a:p>
              <a:p>
                <a:pPr algn="ctr"/>
                <a:r>
                  <a:rPr lang="en-US" altLang="zh-CN" dirty="0"/>
                  <a:t>USB</a:t>
                </a:r>
                <a:r>
                  <a:rPr lang="zh-CN" altLang="en-US" dirty="0"/>
                  <a:t>闪存</a:t>
                </a:r>
                <a:endParaRPr lang="en-US" altLang="zh-CN" dirty="0"/>
              </a:p>
              <a:p>
                <a:pPr algn="ctr"/>
                <a:r>
                  <a:rPr lang="zh-CN" altLang="en-US" dirty="0"/>
                  <a:t>容量 </a:t>
                </a:r>
                <a:r>
                  <a:rPr lang="en-US" altLang="zh-CN" dirty="0"/>
                  <a:t>8MB-1TB</a:t>
                </a:r>
              </a:p>
              <a:p>
                <a:pPr algn="ctr"/>
                <a:r>
                  <a:rPr lang="en-US" altLang="zh-CN" dirty="0"/>
                  <a:t>(</a:t>
                </a:r>
                <a:r>
                  <a:rPr lang="zh-CN" altLang="en-US" dirty="0"/>
                  <a:t>朗科科技</a:t>
                </a:r>
                <a:r>
                  <a:rPr lang="en-US" altLang="zh-CN" dirty="0"/>
                  <a:t>/</a:t>
                </a:r>
                <a:r>
                  <a:rPr lang="zh-CN" altLang="en-US" dirty="0"/>
                  <a:t>其他</a:t>
                </a:r>
                <a:r>
                  <a:rPr lang="en-US" altLang="zh-CN" dirty="0"/>
                  <a:t>)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540999B9-6CB4-D1ED-3F41-6ACD675DE5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0109" y="4199428"/>
                <a:ext cx="2295571" cy="1477328"/>
              </a:xfrm>
              <a:prstGeom prst="rect">
                <a:avLst/>
              </a:prstGeom>
              <a:blipFill>
                <a:blip r:embed="rId6"/>
                <a:stretch>
                  <a:fillRect t="-2479" b="-57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椭圆 21">
            <a:extLst>
              <a:ext uri="{FF2B5EF4-FFF2-40B4-BE49-F238E27FC236}">
                <a16:creationId xmlns:a16="http://schemas.microsoft.com/office/drawing/2014/main" id="{F869EDB0-0357-8CC3-DFD9-87FE7CBD1343}"/>
              </a:ext>
            </a:extLst>
          </p:cNvPr>
          <p:cNvSpPr/>
          <p:nvPr/>
        </p:nvSpPr>
        <p:spPr>
          <a:xfrm>
            <a:off x="10429033" y="4641803"/>
            <a:ext cx="97722" cy="9772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47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7" grpId="0"/>
      <p:bldP spid="18" grpId="0" animBg="1"/>
      <p:bldP spid="19" grpId="0"/>
      <p:bldP spid="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7424FB-5CB2-79CE-D1B3-DA4FBB95C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差分隐私算法</a:t>
            </a:r>
            <a:r>
              <a:rPr lang="en-US" altLang="zh-CN" dirty="0"/>
              <a:t>I — </a:t>
            </a:r>
            <a:r>
              <a:rPr lang="zh-CN" altLang="en-US" dirty="0"/>
              <a:t>随机应答 </a:t>
            </a:r>
            <a:r>
              <a:rPr lang="en-US" altLang="zh-CN" dirty="0"/>
              <a:t>(Randomized Response)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18DFE52-FAE6-C422-B34C-9F2D5B6482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zh-CN" altLang="en-US" dirty="0"/>
                  <a:t>例，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18DFE52-FAE6-C422-B34C-9F2D5B6482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EF61900-A6F4-21E7-E28B-852837301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30</a:t>
            </a:fld>
            <a:endParaRPr lang="zh-CN" altLang="en-US" dirty="0"/>
          </a:p>
        </p:txBody>
      </p:sp>
      <p:graphicFrame>
        <p:nvGraphicFramePr>
          <p:cNvPr id="5" name="内容占位符 4">
            <a:extLst>
              <a:ext uri="{FF2B5EF4-FFF2-40B4-BE49-F238E27FC236}">
                <a16:creationId xmlns:a16="http://schemas.microsoft.com/office/drawing/2014/main" id="{7331C088-6B44-1046-AADE-40CD941CFE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2961615"/>
              </p:ext>
            </p:extLst>
          </p:nvPr>
        </p:nvGraphicFramePr>
        <p:xfrm>
          <a:off x="2374900" y="2214880"/>
          <a:ext cx="3632200" cy="222504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816100">
                  <a:extLst>
                    <a:ext uri="{9D8B030D-6E8A-4147-A177-3AD203B41FA5}">
                      <a16:colId xmlns:a16="http://schemas.microsoft.com/office/drawing/2014/main" val="3332621375"/>
                    </a:ext>
                  </a:extLst>
                </a:gridCol>
                <a:gridCol w="1816100">
                  <a:extLst>
                    <a:ext uri="{9D8B030D-6E8A-4147-A177-3AD203B41FA5}">
                      <a16:colId xmlns:a16="http://schemas.microsoft.com/office/drawing/2014/main" val="12626975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姓名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是否旷课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251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刘一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0592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陈二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495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张三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7339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李四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437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王五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859450"/>
                  </a:ext>
                </a:extLst>
              </a:tr>
            </a:tbl>
          </a:graphicData>
        </a:graphic>
      </p:graphicFrame>
      <p:sp>
        <p:nvSpPr>
          <p:cNvPr id="6" name="箭头: 右 5">
            <a:extLst>
              <a:ext uri="{FF2B5EF4-FFF2-40B4-BE49-F238E27FC236}">
                <a16:creationId xmlns:a16="http://schemas.microsoft.com/office/drawing/2014/main" id="{892E09D5-AF7D-42BB-C1FF-9FABB5144CD5}"/>
              </a:ext>
            </a:extLst>
          </p:cNvPr>
          <p:cNvSpPr/>
          <p:nvPr/>
        </p:nvSpPr>
        <p:spPr>
          <a:xfrm>
            <a:off x="6262005" y="3243666"/>
            <a:ext cx="1039672" cy="167468"/>
          </a:xfrm>
          <a:prstGeom prst="rightArrow">
            <a:avLst>
              <a:gd name="adj1" fmla="val 31207"/>
              <a:gd name="adj2" fmla="val 5646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内容占位符 4">
                <a:extLst>
                  <a:ext uri="{FF2B5EF4-FFF2-40B4-BE49-F238E27FC236}">
                    <a16:creationId xmlns:a16="http://schemas.microsoft.com/office/drawing/2014/main" id="{94FACE6A-E09E-F389-75F0-AEF0E4F9A1AB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708197923"/>
                  </p:ext>
                </p:extLst>
              </p:nvPr>
            </p:nvGraphicFramePr>
            <p:xfrm>
              <a:off x="7632700" y="2214880"/>
              <a:ext cx="1816100" cy="2225040"/>
            </p:xfrm>
            <a:graphic>
              <a:graphicData uri="http://schemas.openxmlformats.org/drawingml/2006/table">
                <a:tbl>
                  <a:tblPr firstRow="1" bandRow="1">
                    <a:tableStyleId>{EB9631B5-78F2-41C9-869B-9F39066F8104}</a:tableStyleId>
                  </a:tblPr>
                  <a:tblGrid>
                    <a:gridCol w="1816100">
                      <a:extLst>
                        <a:ext uri="{9D8B030D-6E8A-4147-A177-3AD203B41FA5}">
                          <a16:colId xmlns:a16="http://schemas.microsoft.com/office/drawing/2014/main" val="333262137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662511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8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</a:t>
                          </a:r>
                          <a:endParaRPr lang="zh-CN" altLang="en-US" sz="18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205926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8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</a:t>
                          </a:r>
                          <a:endParaRPr lang="zh-CN" altLang="en-US" sz="18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294956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8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</a:t>
                          </a:r>
                          <a:endParaRPr lang="zh-CN" altLang="en-US" sz="18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7339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8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</a:t>
                          </a:r>
                          <a:endParaRPr lang="zh-CN" altLang="en-US" sz="18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964371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8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</a:t>
                          </a:r>
                          <a:endParaRPr lang="zh-CN" altLang="en-US" sz="18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8085945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内容占位符 4">
                <a:extLst>
                  <a:ext uri="{FF2B5EF4-FFF2-40B4-BE49-F238E27FC236}">
                    <a16:creationId xmlns:a16="http://schemas.microsoft.com/office/drawing/2014/main" id="{94FACE6A-E09E-F389-75F0-AEF0E4F9A1AB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708197923"/>
                  </p:ext>
                </p:extLst>
              </p:nvPr>
            </p:nvGraphicFramePr>
            <p:xfrm>
              <a:off x="7632700" y="2214880"/>
              <a:ext cx="1816100" cy="2225040"/>
            </p:xfrm>
            <a:graphic>
              <a:graphicData uri="http://schemas.openxmlformats.org/drawingml/2006/table">
                <a:tbl>
                  <a:tblPr firstRow="1" bandRow="1">
                    <a:tableStyleId>{EB9631B5-78F2-41C9-869B-9F39066F8104}</a:tableStyleId>
                  </a:tblPr>
                  <a:tblGrid>
                    <a:gridCol w="1816100">
                      <a:extLst>
                        <a:ext uri="{9D8B030D-6E8A-4147-A177-3AD203B41FA5}">
                          <a16:colId xmlns:a16="http://schemas.microsoft.com/office/drawing/2014/main" val="333262137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t="-3279" r="-1007" b="-5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662511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8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</a:t>
                          </a:r>
                          <a:endParaRPr lang="zh-CN" altLang="en-US" sz="18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205926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8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</a:t>
                          </a:r>
                          <a:endParaRPr lang="zh-CN" altLang="en-US" sz="18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294956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8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</a:t>
                          </a:r>
                          <a:endParaRPr lang="zh-CN" altLang="en-US" sz="18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7339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8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</a:t>
                          </a:r>
                          <a:endParaRPr lang="zh-CN" altLang="en-US" sz="18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964371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8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</a:t>
                          </a:r>
                          <a:endParaRPr lang="zh-CN" altLang="en-US" sz="18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8085945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EB87BC40-B619-52E1-C48A-4E6A742E7D61}"/>
              </a:ext>
            </a:extLst>
          </p:cNvPr>
          <p:cNvSpPr txBox="1"/>
          <p:nvPr/>
        </p:nvSpPr>
        <p:spPr>
          <a:xfrm>
            <a:off x="6227843" y="287433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隐私扰动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FA3F0D90-87CE-3821-499D-33C8866F6FC6}"/>
                  </a:ext>
                </a:extLst>
              </p:cNvPr>
              <p:cNvSpPr txBox="1"/>
              <p:nvPr/>
            </p:nvSpPr>
            <p:spPr>
              <a:xfrm>
                <a:off x="3284586" y="4926961"/>
                <a:ext cx="5738750" cy="1026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2−5⋅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den>
                          </m:f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=1.418∈2±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rad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FA3F0D90-87CE-3821-499D-33C8866F6F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586" y="4926961"/>
                <a:ext cx="5738750" cy="10266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06392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505A65-0B72-7464-CB1C-1C979044C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拓展 </a:t>
            </a:r>
            <a:r>
              <a:rPr lang="en-US" altLang="zh-CN" dirty="0"/>
              <a:t>— </a:t>
            </a:r>
            <a:r>
              <a:rPr lang="zh-CN" altLang="en-US" dirty="0"/>
              <a:t>本地化差分隐私 </a:t>
            </a:r>
            <a:r>
              <a:rPr lang="en-US" altLang="zh-CN" dirty="0"/>
              <a:t>(Local DP)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F62666F-37FD-C99E-A3E7-526665CC6F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本地化差分隐私下，没有可信的数据管理员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/>
              <a:t>用户必须保证信息在离开本地的同时已得到隐私化处理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/>
              <a:t>随机应答算法满足本地化差分隐私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/>
              <a:t>本质上，本地化差分隐私与联邦学习的威胁模型是一致的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61C714A-47C2-C392-6AB8-5EE31F2A4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31</a:t>
            </a:fld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2D5D603-8BF5-3D24-4FCB-CB70373A5F8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603374" y="2763500"/>
            <a:ext cx="1719522" cy="1650704"/>
          </a:xfrm>
          <a:prstGeom prst="rect">
            <a:avLst/>
          </a:prstGeom>
          <a:noFill/>
          <a:ln w="28575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 defTabSz="457200">
              <a:buFont typeface="Arial" panose="020B0604020202020204" pitchFamily="34" charset="0"/>
              <a:buChar char="•"/>
              <a:defRPr/>
            </a:pPr>
            <a:endParaRPr lang="zh-CN" altLang="en-US">
              <a:solidFill>
                <a:schemeClr val="bg1">
                  <a:lumMod val="95000"/>
                </a:schemeClr>
              </a:solidFill>
              <a:latin typeface="Calibri" panose="020F0502020204030204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圆角矩形 31">
            <a:extLst>
              <a:ext uri="{FF2B5EF4-FFF2-40B4-BE49-F238E27FC236}">
                <a16:creationId xmlns:a16="http://schemas.microsoft.com/office/drawing/2014/main" id="{792AADAF-7124-4CC8-405C-6D8963C9F9D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415250" y="2911916"/>
            <a:ext cx="376247" cy="135387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可信边界</a:t>
            </a:r>
          </a:p>
        </p:txBody>
      </p:sp>
      <p:pic>
        <p:nvPicPr>
          <p:cNvPr id="9" name="Picture 12" descr="Database logo with white background Images - Free Download on Freepik">
            <a:extLst>
              <a:ext uri="{FF2B5EF4-FFF2-40B4-BE49-F238E27FC236}">
                <a16:creationId xmlns:a16="http://schemas.microsoft.com/office/drawing/2014/main" id="{24E42987-283E-6FCC-5ECE-F5E8CA9C5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125" y="2935814"/>
            <a:ext cx="934519" cy="93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1D95E30B-9443-2569-6942-CF6A43E4A6CF}"/>
              </a:ext>
            </a:extLst>
          </p:cNvPr>
          <p:cNvSpPr/>
          <p:nvPr/>
        </p:nvSpPr>
        <p:spPr>
          <a:xfrm>
            <a:off x="3399055" y="3915237"/>
            <a:ext cx="1808418" cy="442334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隐私</a:t>
            </a:r>
            <a:r>
              <a:rPr lang="zh-CN" altLang="en-US" sz="1600" dirty="0">
                <a:solidFill>
                  <a:schemeClr val="tx2"/>
                </a:solidFill>
                <a:latin typeface="Times New Roman"/>
                <a:ea typeface="微软雅黑"/>
              </a:rPr>
              <a:t>化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数据集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solidFill>
                  <a:schemeClr val="tx2"/>
                </a:solidFill>
                <a:latin typeface="Times New Roman"/>
                <a:ea typeface="微软雅黑"/>
              </a:rPr>
              <a:t>Privatized Database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09DDBA3A-4A75-1D51-D434-19243F87C27F}"/>
              </a:ext>
            </a:extLst>
          </p:cNvPr>
          <p:cNvSpPr/>
          <p:nvPr/>
        </p:nvSpPr>
        <p:spPr>
          <a:xfrm>
            <a:off x="2184734" y="4045748"/>
            <a:ext cx="1019499" cy="311823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用户</a:t>
            </a:r>
          </a:p>
        </p:txBody>
      </p:sp>
      <p:sp>
        <p:nvSpPr>
          <p:cNvPr id="18" name="箭头: 右 17">
            <a:extLst>
              <a:ext uri="{FF2B5EF4-FFF2-40B4-BE49-F238E27FC236}">
                <a16:creationId xmlns:a16="http://schemas.microsoft.com/office/drawing/2014/main" id="{BF1CE8F4-5AA5-BAED-45B0-CBA2FE9116D3}"/>
              </a:ext>
            </a:extLst>
          </p:cNvPr>
          <p:cNvSpPr/>
          <p:nvPr/>
        </p:nvSpPr>
        <p:spPr>
          <a:xfrm rot="1352427">
            <a:off x="3070541" y="3158824"/>
            <a:ext cx="944798" cy="167468"/>
          </a:xfrm>
          <a:prstGeom prst="rightArrow">
            <a:avLst>
              <a:gd name="adj1" fmla="val 31207"/>
              <a:gd name="adj2" fmla="val 5646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箭头: 右 18">
            <a:extLst>
              <a:ext uri="{FF2B5EF4-FFF2-40B4-BE49-F238E27FC236}">
                <a16:creationId xmlns:a16="http://schemas.microsoft.com/office/drawing/2014/main" id="{A2FC209C-61AC-CC13-BDF8-73E1650CB37F}"/>
              </a:ext>
            </a:extLst>
          </p:cNvPr>
          <p:cNvSpPr/>
          <p:nvPr/>
        </p:nvSpPr>
        <p:spPr>
          <a:xfrm>
            <a:off x="2732184" y="3418701"/>
            <a:ext cx="1099893" cy="167468"/>
          </a:xfrm>
          <a:prstGeom prst="rightArrow">
            <a:avLst>
              <a:gd name="adj1" fmla="val 31207"/>
              <a:gd name="adj2" fmla="val 5646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箭头: 右 19">
            <a:extLst>
              <a:ext uri="{FF2B5EF4-FFF2-40B4-BE49-F238E27FC236}">
                <a16:creationId xmlns:a16="http://schemas.microsoft.com/office/drawing/2014/main" id="{1A9ED7E4-6FCE-6445-7A19-741131DFBEA1}"/>
              </a:ext>
            </a:extLst>
          </p:cNvPr>
          <p:cNvSpPr/>
          <p:nvPr/>
        </p:nvSpPr>
        <p:spPr>
          <a:xfrm rot="20247573" flipV="1">
            <a:off x="3067103" y="3694025"/>
            <a:ext cx="944798" cy="167468"/>
          </a:xfrm>
          <a:prstGeom prst="rightArrow">
            <a:avLst>
              <a:gd name="adj1" fmla="val 31207"/>
              <a:gd name="adj2" fmla="val 5646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61CD47C-0B9E-23EE-49F9-6E9CDF3C4AEC}"/>
              </a:ext>
            </a:extLst>
          </p:cNvPr>
          <p:cNvSpPr/>
          <p:nvPr/>
        </p:nvSpPr>
        <p:spPr>
          <a:xfrm>
            <a:off x="3094200" y="2754222"/>
            <a:ext cx="1259496" cy="442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隐私化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C34F2888-2DB1-6E47-6CAD-2212909DA90F}"/>
              </a:ext>
            </a:extLst>
          </p:cNvPr>
          <p:cNvSpPr/>
          <p:nvPr/>
        </p:nvSpPr>
        <p:spPr>
          <a:xfrm>
            <a:off x="8567840" y="3915237"/>
            <a:ext cx="2681926" cy="442334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（恶意）数据分析师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solidFill>
                  <a:schemeClr val="tx2"/>
                </a:solidFill>
                <a:latin typeface="Times New Roman"/>
                <a:ea typeface="微软雅黑"/>
              </a:rPr>
              <a:t>(Malicious) Data Analyst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23" name="箭头: 右 22">
            <a:extLst>
              <a:ext uri="{FF2B5EF4-FFF2-40B4-BE49-F238E27FC236}">
                <a16:creationId xmlns:a16="http://schemas.microsoft.com/office/drawing/2014/main" id="{0C20DD78-9BC9-9E74-4FE1-8F683C45038A}"/>
              </a:ext>
            </a:extLst>
          </p:cNvPr>
          <p:cNvSpPr/>
          <p:nvPr/>
        </p:nvSpPr>
        <p:spPr>
          <a:xfrm rot="10800000">
            <a:off x="4644476" y="3261548"/>
            <a:ext cx="4420628" cy="167468"/>
          </a:xfrm>
          <a:prstGeom prst="rightArrow">
            <a:avLst>
              <a:gd name="adj1" fmla="val 31207"/>
              <a:gd name="adj2" fmla="val 5646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5EC9FD5B-A12D-1A61-5DBC-FB3377E9889B}"/>
                  </a:ext>
                </a:extLst>
              </p:cNvPr>
              <p:cNvSpPr/>
              <p:nvPr/>
            </p:nvSpPr>
            <p:spPr>
              <a:xfrm>
                <a:off x="6518985" y="2809539"/>
                <a:ext cx="701425" cy="44233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CN" altLang="en-US" sz="16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查询</a:t>
                </a:r>
                <a:endParaRPr lang="en-US" altLang="zh-CN" sz="1600" dirty="0">
                  <a:solidFill>
                    <a:schemeClr val="tx2"/>
                  </a:solidFill>
                  <a:latin typeface="Times New Roman"/>
                  <a:ea typeface="微软雅黑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CN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微软雅黑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Times New Roman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5EC9FD5B-A12D-1A61-5DBC-FB3377E988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8985" y="2809539"/>
                <a:ext cx="701425" cy="442334"/>
              </a:xfrm>
              <a:prstGeom prst="rect">
                <a:avLst/>
              </a:prstGeom>
              <a:blipFill>
                <a:blip r:embed="rId11"/>
                <a:stretch>
                  <a:fillRect t="-19444" b="-2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箭头: 右 24">
            <a:extLst>
              <a:ext uri="{FF2B5EF4-FFF2-40B4-BE49-F238E27FC236}">
                <a16:creationId xmlns:a16="http://schemas.microsoft.com/office/drawing/2014/main" id="{7FE0DF06-61ED-DECB-2239-3053787199D1}"/>
              </a:ext>
            </a:extLst>
          </p:cNvPr>
          <p:cNvSpPr/>
          <p:nvPr/>
        </p:nvSpPr>
        <p:spPr>
          <a:xfrm>
            <a:off x="4644477" y="3472024"/>
            <a:ext cx="4450442" cy="167468"/>
          </a:xfrm>
          <a:prstGeom prst="rightArrow">
            <a:avLst>
              <a:gd name="adj1" fmla="val 31207"/>
              <a:gd name="adj2" fmla="val 5646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AE76DC9B-2B25-9B62-B177-49822736610B}"/>
                  </a:ext>
                </a:extLst>
              </p:cNvPr>
              <p:cNvSpPr/>
              <p:nvPr/>
            </p:nvSpPr>
            <p:spPr>
              <a:xfrm>
                <a:off x="6055083" y="3739022"/>
                <a:ext cx="1665146" cy="44233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CN" altLang="en-US" sz="16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隐私应答</a:t>
                </a:r>
                <a:endParaRPr lang="en-US" altLang="zh-CN" sz="1600" dirty="0">
                  <a:solidFill>
                    <a:schemeClr val="tx2"/>
                  </a:solidFill>
                  <a:latin typeface="Times New Roman"/>
                  <a:ea typeface="微软雅黑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微软雅黑"/>
                        </a:rPr>
                        <m:t>𝑞</m:t>
                      </m:r>
                      <m:d>
                        <m:dPr>
                          <m:ctrlPr>
                            <a:rPr lang="en-US" altLang="zh-CN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微软雅黑"/>
                            </a:rPr>
                          </m:ctrlPr>
                        </m:dPr>
                        <m:e>
                          <m:r>
                            <a:rPr lang="zh-CN" altLang="en-US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微软雅黑"/>
                            </a:rPr>
                            <m:t>𝒟</m:t>
                          </m:r>
                        </m:e>
                      </m:d>
                    </m:oMath>
                  </m:oMathPara>
                </a14:m>
                <a:endParaRPr lang="en-US" altLang="zh-CN" sz="1600" dirty="0">
                  <a:solidFill>
                    <a:schemeClr val="tx2"/>
                  </a:solidFill>
                  <a:latin typeface="Times New Roman"/>
                  <a:ea typeface="微软雅黑"/>
                </a:endParaRPr>
              </a:p>
            </p:txBody>
          </p:sp>
        </mc:Choice>
        <mc:Fallback xmlns="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AE76DC9B-2B25-9B62-B177-4982273661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5083" y="3739022"/>
                <a:ext cx="1665146" cy="442334"/>
              </a:xfrm>
              <a:prstGeom prst="rect">
                <a:avLst/>
              </a:prstGeom>
              <a:blipFill>
                <a:blip r:embed="rId12"/>
                <a:stretch>
                  <a:fillRect t="-19178" b="-205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 descr="タピオカミルクティーを飲む人のイラスト（男子学生）">
            <a:extLst>
              <a:ext uri="{FF2B5EF4-FFF2-40B4-BE49-F238E27FC236}">
                <a16:creationId xmlns:a16="http://schemas.microsoft.com/office/drawing/2014/main" id="{B33F94B5-4F87-A711-4089-88FADEFB5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419" y="2763500"/>
            <a:ext cx="515838" cy="54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ホテルのフロントのイラスト（女性）">
            <a:extLst>
              <a:ext uri="{FF2B5EF4-FFF2-40B4-BE49-F238E27FC236}">
                <a16:creationId xmlns:a16="http://schemas.microsoft.com/office/drawing/2014/main" id="{67C045C6-C9B9-2C08-AD32-1B2AF8438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572" y="3071934"/>
            <a:ext cx="667870" cy="66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ホワイトハッカーのイラスト（女性）">
            <a:extLst>
              <a:ext uri="{FF2B5EF4-FFF2-40B4-BE49-F238E27FC236}">
                <a16:creationId xmlns:a16="http://schemas.microsoft.com/office/drawing/2014/main" id="{756B7166-BDC1-0BA8-522F-DDCFFD1E9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05523" y="3570624"/>
            <a:ext cx="512829" cy="51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悪魔の影のイラスト">
            <a:extLst>
              <a:ext uri="{FF2B5EF4-FFF2-40B4-BE49-F238E27FC236}">
                <a16:creationId xmlns:a16="http://schemas.microsoft.com/office/drawing/2014/main" id="{359FC14F-A84A-FD2B-EEB5-09B048E1A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782" y="2397619"/>
            <a:ext cx="1421142" cy="141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0AF31B27-3255-6C01-3595-3046F91FB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0528" y="2809539"/>
            <a:ext cx="1280345" cy="116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3841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5BCAB2-C97E-8C93-FD08-E45AC3059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差分隐私算法</a:t>
            </a:r>
            <a:r>
              <a:rPr lang="en-US" altLang="zh-CN" dirty="0"/>
              <a:t>II — </a:t>
            </a:r>
            <a:r>
              <a:rPr lang="zh-CN" altLang="en-US" dirty="0"/>
              <a:t>拉普拉斯</a:t>
            </a:r>
            <a:r>
              <a:rPr lang="en-US" altLang="zh-CN" dirty="0"/>
              <a:t> (Laplace Mechanism)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0C8105A-29A1-CC2D-EEA1-BA607BC2AF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3120" y="1524000"/>
                <a:ext cx="10515600" cy="4652963"/>
              </a:xfrm>
            </p:spPr>
            <p:txBody>
              <a:bodyPr/>
              <a:lstStyle/>
              <a:p>
                <a:r>
                  <a:rPr lang="zh-CN" altLang="en-US" dirty="0"/>
                  <a:t>线性查询 </a:t>
                </a:r>
                <a:r>
                  <a:rPr lang="en-US" altLang="zh-CN" dirty="0"/>
                  <a:t>(Linear Query)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𝒟</m:t>
                        </m:r>
                      </m:e>
                    </m:d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zh-CN" alt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𝒟</m:t>
                        </m:r>
                      </m:sub>
                      <m:sup/>
                      <m:e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查询为每个元素定义一个权重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</m:oMath>
                </a14:m>
                <a:endParaRPr lang="en-US" altLang="zh-CN" b="0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计数查询是最经典的线性查询</a:t>
                </a:r>
                <a:endParaRPr lang="en-US" altLang="zh-CN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1,  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旷课</m:t>
                              </m:r>
                            </m:e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0,  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签到</m:t>
                              </m:r>
                            </m:e>
                          </m:eqArr>
                        </m:e>
                      </m:d>
                      <m:r>
                        <a:rPr lang="zh-CN" altLang="en-US" i="1">
                          <a:latin typeface="Cambria Math" panose="02040503050406030204" pitchFamily="18" charset="0"/>
                        </a:rPr>
                        <m:t>，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</m:d>
                      <m:r>
                        <a:rPr lang="en-US" altLang="zh-CN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旷课</m:t>
                      </m:r>
                      <m:r>
                        <m:rPr>
                          <m:nor/>
                        </m:rPr>
                        <a:rPr lang="zh-CN" altLang="en-US" dirty="0"/>
                        <m:t>人数</m:t>
                      </m:r>
                    </m:oMath>
                  </m:oMathPara>
                </a14:m>
                <a:endParaRPr lang="en-US" altLang="zh-CN" dirty="0"/>
              </a:p>
              <a:p>
                <a:endParaRPr lang="en-US" altLang="zh-CN" dirty="0"/>
              </a:p>
              <a:p>
                <a:r>
                  <a:rPr lang="zh-CN" altLang="en-US" dirty="0"/>
                  <a:t>查询全局敏感度 </a:t>
                </a:r>
                <a:r>
                  <a:rPr lang="en-US" altLang="zh-CN" dirty="0"/>
                  <a:t>(Global Sensitivity)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zh-CN" alt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𝒟</m:t>
                            </m:r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zh-CN" alt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𝒟</m:t>
                                </m:r>
                              </m:e>
                              <m:sup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zh-CN" alt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𝔻</m:t>
                            </m:r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zh-CN" alt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𝒟</m:t>
                            </m:r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∼</m:t>
                            </m:r>
                            <m:sSup>
                              <m:sSupPr>
                                <m:ctrlP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zh-CN" alt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𝒟</m:t>
                                </m:r>
                              </m:e>
                              <m:sup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d>
                              <m:d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𝒟</m:t>
                                </m:r>
                              </m:e>
                            </m:d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d>
                              <m:d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𝒟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e>
                    </m:func>
                  </m:oMath>
                </a14:m>
                <a:endParaRPr lang="en-US" altLang="zh-CN" dirty="0"/>
              </a:p>
              <a:p>
                <a:pPr lvl="1"/>
                <a:r>
                  <a:rPr lang="zh-CN" altLang="en-US" dirty="0"/>
                  <a:t>对于线性查询，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zh-CN" alt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𝒟</m:t>
                            </m:r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zh-CN" alt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𝔻</m:t>
                            </m:r>
                            <m:r>
                              <a:rPr lang="en-US" altLang="zh-CN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zh-CN" alt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𝒳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d>
                              <m:d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𝒟</m:t>
                                </m:r>
                              </m:e>
                            </m:d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d>
                              <m:d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𝒟</m:t>
                                </m:r>
                                <m:r>
                                  <a:rPr lang="en-US" altLang="zh-CN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∪</m:t>
                                </m:r>
                                <m:r>
                                  <a:rPr lang="en-US" altLang="zh-CN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func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zh-CN" alt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𝒳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func>
                    <m:r>
                      <a:rPr lang="en-US" altLang="zh-CN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altLang="zh-CN" dirty="0"/>
              </a:p>
              <a:p>
                <a:pPr lvl="1"/>
                <a:endParaRPr lang="en-US" altLang="zh-CN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0C8105A-29A1-CC2D-EEA1-BA607BC2AF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120" y="1524000"/>
                <a:ext cx="10515600" cy="4652963"/>
              </a:xfrm>
              <a:blipFill>
                <a:blip r:embed="rId2"/>
                <a:stretch>
                  <a:fillRect l="-1043" t="-40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7661523-31FA-D39C-A8F5-2662A65AE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32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3124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3FF6B7-46EF-4CFE-F651-698590711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差分隐私算法</a:t>
            </a:r>
            <a:r>
              <a:rPr lang="en-US" altLang="zh-CN" dirty="0"/>
              <a:t>II — </a:t>
            </a:r>
            <a:r>
              <a:rPr lang="zh-CN" altLang="en-US" dirty="0"/>
              <a:t>拉普拉斯</a:t>
            </a:r>
            <a:r>
              <a:rPr lang="en-US" altLang="zh-CN" dirty="0"/>
              <a:t> (Laplace Mechanism)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2B914C5-2933-1122-D2F4-C8E45C2797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拉普拉斯分布</a:t>
                </a: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Lap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概率质量函数</a:t>
                </a:r>
                <a:endParaRPr lang="en-US" altLang="zh-CN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Lap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0,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den>
                              </m:f>
                            </m:sup>
                          </m:sSup>
                        </m:e>
                      </m:func>
                    </m:oMath>
                  </m:oMathPara>
                </a14:m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均值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Lap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方差 </a:t>
                </a:r>
                <a:r>
                  <a:rPr lang="en-US" altLang="zh-CN" dirty="0"/>
                  <a:t>Var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Lap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=2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dirty="0"/>
              </a:p>
              <a:p>
                <a:pPr marL="457200" lvl="1" indent="0">
                  <a:buNone/>
                </a:pP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2B914C5-2933-1122-D2F4-C8E45C2797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5A6B2B-52AB-4812-54A6-1A193FC78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33</a:t>
            </a:fld>
            <a:endParaRPr lang="zh-CN" altLang="en-US" dirty="0"/>
          </a:p>
        </p:txBody>
      </p:sp>
      <p:pic>
        <p:nvPicPr>
          <p:cNvPr id="10" name="图形 9">
            <a:extLst>
              <a:ext uri="{FF2B5EF4-FFF2-40B4-BE49-F238E27FC236}">
                <a16:creationId xmlns:a16="http://schemas.microsoft.com/office/drawing/2014/main" id="{E3DDC72A-B7D1-B1BD-A62B-CB20E8107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23640" y="4177449"/>
            <a:ext cx="5222800" cy="154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37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E8D1EF-03C4-D1F3-6358-2E639864F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差分隐私算法</a:t>
            </a:r>
            <a:r>
              <a:rPr lang="en-US" altLang="zh-CN" dirty="0"/>
              <a:t>II — </a:t>
            </a:r>
            <a:r>
              <a:rPr lang="zh-CN" altLang="en-US" dirty="0"/>
              <a:t>拉普拉斯</a:t>
            </a:r>
            <a:r>
              <a:rPr lang="en-US" altLang="zh-CN" dirty="0"/>
              <a:t> (Laplace Mechanism)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D3B1F38-DB2F-FD36-685D-0A17BEE19F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拉普拉斯算法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 </a:t>
                </a:r>
                <a:r>
                  <a:rPr lang="zh-CN" altLang="en-US" dirty="0"/>
                  <a:t>若查询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𝔻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zh-CN" altLang="en-US" dirty="0"/>
                  <a:t> 的全局敏感度为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zh-CN" altLang="en-US" dirty="0"/>
                  <a:t>，则算法</a:t>
                </a:r>
                <a:endParaRPr lang="en-US" altLang="zh-CN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ℳ</m:t>
                      </m:r>
                      <m:d>
                        <m:d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</m:d>
                      <m:r>
                        <a:rPr lang="en-US" altLang="zh-CN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r>
                        <a:rPr lang="en-US" altLang="zh-CN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CN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en-US" altLang="zh-CN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</a:rPr>
                        <m:t>Lap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0,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b="0" i="0" smtClean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CN" dirty="0"/>
              </a:p>
              <a:p>
                <a:pPr marL="457200" lvl="1" indent="0">
                  <a:buNone/>
                </a:pPr>
                <a:r>
                  <a:rPr lang="zh-CN" altLang="en-US" dirty="0"/>
                  <a:t>满足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altLang="zh-CN" dirty="0"/>
                  <a:t>-</a:t>
                </a:r>
                <a:r>
                  <a:rPr lang="zh-CN" altLang="en-US" dirty="0"/>
                  <a:t>差分隐私。</a:t>
                </a:r>
                <a:endParaRPr lang="en-US" altLang="zh-CN" dirty="0"/>
              </a:p>
              <a:p>
                <a:r>
                  <a:rPr lang="zh-CN" altLang="en-US" dirty="0"/>
                  <a:t>直观理解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相邻数据集的结果分布分别为</a:t>
                </a:r>
                <a:endParaRPr lang="en-US" altLang="zh-CN" dirty="0"/>
              </a:p>
              <a:p>
                <a:pPr marL="457200" lvl="1" indent="0">
                  <a:buNone/>
                </a:pPr>
                <a:r>
                  <a:rPr lang="en-US" altLang="zh-CN" dirty="0"/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mtClean="0">
                        <a:latin typeface="Cambria Math" panose="02040503050406030204" pitchFamily="18" charset="0"/>
                      </a:rPr>
                      <m:t>Lap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d>
                          <m:dPr>
                            <m:ctrlP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r>
                  <a:rPr lang="en-US" altLang="zh-CN" dirty="0"/>
                  <a:t> </a:t>
                </a:r>
                <a:r>
                  <a:rPr lang="zh-CN" altLang="en-US" dirty="0"/>
                  <a:t>与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latin typeface="Cambria Math" panose="02040503050406030204" pitchFamily="18" charset="0"/>
                      </a:rPr>
                      <m:t>Lap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d>
                          <m:dPr>
                            <m:ctrlP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二者方差相同，均值移动了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d>
                          <m:dPr>
                            <m:ctrlP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lang="en-US" altLang="zh-CN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d>
                          <m:dPr>
                            <m:ctrlP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</m:d>
                    <m:r>
                      <a:rPr lang="en-US" altLang="zh-CN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altLang="zh-CN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endParaRPr lang="en-US" altLang="zh-CN" dirty="0"/>
              </a:p>
              <a:p>
                <a:pPr marL="457200" lvl="1" indent="0">
                  <a:buNone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D3B1F38-DB2F-FD36-685D-0A17BEE19F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642DA46-DB36-5960-C799-5FF7FE025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34</a:t>
            </a:fld>
            <a:endParaRPr lang="zh-CN" altLang="en-US" dirty="0"/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28441F45-FA95-CCB4-672D-E5CDE0CF9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604" y="3616801"/>
            <a:ext cx="2920196" cy="230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42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C91E36-12CC-6589-A040-AE4227EC6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差分隐私算法</a:t>
            </a:r>
            <a:r>
              <a:rPr lang="en-US" altLang="zh-CN" dirty="0"/>
              <a:t>II — </a:t>
            </a:r>
            <a:r>
              <a:rPr lang="zh-CN" altLang="en-US" dirty="0"/>
              <a:t>拉普拉斯</a:t>
            </a:r>
            <a:r>
              <a:rPr lang="en-US" altLang="zh-CN" dirty="0"/>
              <a:t> (Laplace Mechanism)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3F8906A-DEC9-800A-8EA1-3F1721451F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zh-CN" altLang="en-US" dirty="0"/>
                  <a:t>隐私性：为什么拉普拉斯算法满足差分隐私？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对于任何输出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zh-CN" altLang="en-US" dirty="0"/>
                  <a:t>，我们有</a:t>
                </a:r>
                <a:endParaRPr lang="en-US" altLang="zh-CN" dirty="0"/>
              </a:p>
              <a:p>
                <a:pPr marL="457200" lvl="1" indent="0" algn="just">
                  <a:buNone/>
                </a:pPr>
                <a:r>
                  <a:rPr lang="en-US" altLang="zh-CN" b="0" dirty="0">
                    <a:solidFill>
                      <a:prstClr val="black"/>
                    </a:solidFill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CN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  <m:d>
                              <m:dPr>
                                <m:ctrlPr>
                                  <a:rPr lang="en-US" altLang="zh-CN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𝒟</m:t>
                                </m:r>
                              </m:e>
                            </m:d>
                            <m:r>
                              <a:rPr lang="en-US" altLang="zh-CN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CN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</m:func>
                  </m:oMath>
                </a14:m>
                <a:r>
                  <a:rPr lang="en-US" altLang="zh-CN" b="0" i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pPr marL="457200" lvl="1" indent="0" algn="just">
                  <a:buNone/>
                </a:pPr>
                <a:r>
                  <a:rPr lang="en-US" altLang="zh-CN" i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  <m:d>
                              <m:dPr>
                                <m:ctrlP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𝒟</m:t>
                                </m:r>
                              </m:e>
                            </m:d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</a:rPr>
                              <m:t>Lap</m:t>
                            </m:r>
                            <m:d>
                              <m:d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0,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d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</m:func>
                  </m:oMath>
                </a14:m>
                <a:endParaRPr lang="en-US" altLang="zh-CN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marL="457200" lvl="1" indent="0" algn="just">
                  <a:buNone/>
                </a:pPr>
                <a:r>
                  <a:rPr lang="en-US" altLang="zh-CN" b="0" dirty="0">
                    <a:solidFill>
                      <a:prstClr val="black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</a:rPr>
                              <m:t>Lap</m:t>
                            </m:r>
                            <m:d>
                              <m:d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0,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d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altLang="zh-CN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  <m:d>
                              <m:dPr>
                                <m:ctrlPr>
                                  <a:rPr lang="en-US" altLang="zh-CN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𝒟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endParaRPr lang="en-US" altLang="zh-CN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marL="457200" lvl="1" indent="0" algn="just">
                  <a:buNone/>
                </a:pPr>
                <a:r>
                  <a:rPr lang="en-US" altLang="zh-CN" b="0" dirty="0">
                    <a:solidFill>
                      <a:prstClr val="black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d>
                                  <m:d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zh-CN" alt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𝒟</m:t>
                                    </m:r>
                                  </m:e>
                                </m:d>
                              </m:e>
                            </m:d>
                          </m:num>
                          <m:den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den>
                        </m:f>
                      </m:sup>
                    </m:sSup>
                  </m:oMath>
                </a14:m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因此，当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num>
                      <m:den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den>
                    </m:f>
                  </m:oMath>
                </a14:m>
                <a:r>
                  <a:rPr lang="zh-CN" altLang="en-US" dirty="0"/>
                  <a:t>时，有</a:t>
                </a:r>
                <a:endParaRPr lang="en-US" altLang="zh-CN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altLang="zh-CN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CN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Pr</m:t>
                                  </m:r>
                                </m:fName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altLang="zh-CN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ℳ</m:t>
                                      </m:r>
                                      <m:d>
                                        <m:dPr>
                                          <m:ctrlPr>
                                            <a:rPr lang="en-US" altLang="zh-CN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zh-CN" alt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𝒟</m:t>
                                          </m:r>
                                        </m:e>
                                      </m:d>
                                      <m:r>
                                        <a:rPr lang="en-US" altLang="zh-CN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en-US" altLang="zh-CN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d>
                                </m:e>
                              </m:func>
                            </m:num>
                            <m:den>
                              <m:func>
                                <m:funcPr>
                                  <m:ctrlPr>
                                    <a:rPr lang="en-US" altLang="zh-CN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CN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Pr</m:t>
                                  </m:r>
                                </m:fName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altLang="zh-CN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ℳ</m:t>
                                      </m:r>
                                      <m:d>
                                        <m:dPr>
                                          <m:ctrlPr>
                                            <a:rPr lang="en-US" altLang="zh-CN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zh-CN" alt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𝒟</m:t>
                                          </m:r>
                                          <m:r>
                                            <a:rPr lang="zh-CN" alt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’</m:t>
                                          </m:r>
                                        </m:e>
                                      </m:d>
                                      <m:r>
                                        <a:rPr lang="en-US" altLang="zh-CN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en-US" altLang="zh-CN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d>
                                </m:e>
                              </m:func>
                            </m:den>
                          </m:f>
                          <m:r>
                            <a:rPr lang="en-US" altLang="zh-CN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zh-CN" altLang="en-US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𝒟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den>
                                  </m:f>
                                </m:sup>
                              </m:sSup>
                            </m:num>
                            <m:den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zh-CN" altLang="en-US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𝒟</m:t>
                                              </m:r>
                                              <m:r>
                                                <a:rPr lang="zh-CN" altLang="en-US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’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den>
                                  </m:f>
                                </m:sup>
                              </m:sSup>
                            </m:den>
                          </m:f>
                          <m:r>
                            <a:rPr lang="en-US" altLang="zh-CN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  <m:d>
                                        <m:d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zh-CN" alt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𝒟</m:t>
                                          </m:r>
                                          <m:r>
                                            <a:rPr lang="zh-CN" alt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’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altLang="zh-CN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  <m:d>
                                        <m:d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zh-CN" alt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𝒟</m:t>
                                          </m:r>
                                        </m:e>
                                      </m:d>
                                    </m:e>
                                  </m:d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zh-CN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≤</m:t>
                          </m:r>
                          <m:sSup>
                            <m:sSup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  <m:d>
                                        <m:d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zh-CN" alt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𝒟</m:t>
                                          </m:r>
                                          <m:r>
                                            <a:rPr lang="zh-CN" alt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’</m:t>
                                          </m:r>
                                        </m:e>
                                      </m:d>
                                      <m:r>
                                        <a:rPr lang="en-US" altLang="zh-CN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  <m:d>
                                        <m:d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zh-CN" alt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𝒟</m:t>
                                          </m:r>
                                        </m:e>
                                      </m:d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≤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sup>
                          </m:sSup>
                        </m:e>
                      </m:box>
                    </m:oMath>
                  </m:oMathPara>
                </a14:m>
                <a:endParaRPr lang="en-US" altLang="zh-CN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>
                  <a:buFont typeface="Wingdings" panose="05000000000000000000" pitchFamily="2" charset="2"/>
                  <a:buChar char="Ø"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3F8906A-DEC9-800A-8EA1-3F1721451F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3BB66C-F051-B292-4B49-A57B132B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35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363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E283DB-ACE6-C7E3-5704-FA9F8D085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差分隐私算法</a:t>
            </a:r>
            <a:r>
              <a:rPr lang="en-US" altLang="zh-CN" dirty="0"/>
              <a:t>II — </a:t>
            </a:r>
            <a:r>
              <a:rPr lang="zh-CN" altLang="en-US" dirty="0"/>
              <a:t>拉普拉斯</a:t>
            </a:r>
            <a:r>
              <a:rPr lang="en-US" altLang="zh-CN" dirty="0"/>
              <a:t> (Laplace Mechanism)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FE56F355-DB9C-F7A6-FC39-AFD52DE5006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效用：查询误差为多少？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均值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Lap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方差 </a:t>
                </a:r>
                <a:r>
                  <a:rPr lang="en-US" altLang="zh-CN" dirty="0"/>
                  <a:t>Var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Lap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=2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sSubSup>
                          <m:sSub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因此，查询结果为无偏估计，误差为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𝜀</m:t>
                            </m:r>
                          </m:den>
                        </m:f>
                      </m:e>
                    </m:d>
                  </m:oMath>
                </a14:m>
                <a:endParaRPr lang="en-US" altLang="zh-CN" dirty="0"/>
              </a:p>
              <a:p>
                <a:r>
                  <a:rPr lang="zh-CN" altLang="en-US" dirty="0"/>
                  <a:t>例：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altLang="zh-CN" dirty="0"/>
              </a:p>
              <a:p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  <m:d>
                      <m:dPr>
                        <m:ctrlP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𝒟</m:t>
                        </m:r>
                      </m:e>
                    </m:d>
                    <m:r>
                      <a:rPr lang="en-US" altLang="zh-CN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US" altLang="zh-CN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zh-CN">
                        <a:latin typeface="Cambria Math" panose="02040503050406030204" pitchFamily="18" charset="0"/>
                      </a:rPr>
                      <m:t>Lap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 1</m:t>
                        </m:r>
                      </m:e>
                    </m:d>
                  </m:oMath>
                </a14:m>
                <a:endParaRPr lang="en-US" altLang="zh-CN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altLang="zh-CN" dirty="0"/>
                  <a:t>	    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0.07451197258</m:t>
                    </m:r>
                  </m:oMath>
                </a14:m>
                <a:endParaRPr lang="en-US" altLang="zh-CN" dirty="0"/>
              </a:p>
              <a:p>
                <a:pPr marL="0" indent="0">
                  <a:buNone/>
                </a:pPr>
                <a:r>
                  <a:rPr lang="en-US" altLang="zh-CN" dirty="0"/>
                  <a:t>	    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zh-CN"/>
                      <m:t>1.92548802742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∈2±1</m:t>
                    </m:r>
                  </m:oMath>
                </a14:m>
                <a:endParaRPr lang="en-US" altLang="zh-CN" dirty="0"/>
              </a:p>
              <a:p>
                <a:pPr marL="0" indent="0">
                  <a:buNone/>
                </a:pP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FE56F355-DB9C-F7A6-FC39-AFD52DE500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9CF29A-66DF-0BBE-85F2-7605666D7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36</a:t>
            </a:fld>
            <a:endParaRPr lang="zh-CN" altLang="en-US" dirty="0"/>
          </a:p>
        </p:txBody>
      </p:sp>
      <p:graphicFrame>
        <p:nvGraphicFramePr>
          <p:cNvPr id="5" name="内容占位符 4">
            <a:extLst>
              <a:ext uri="{FF2B5EF4-FFF2-40B4-BE49-F238E27FC236}">
                <a16:creationId xmlns:a16="http://schemas.microsoft.com/office/drawing/2014/main" id="{B3CACD0A-8350-3DEB-BB67-D384A00E6B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5713340"/>
              </p:ext>
            </p:extLst>
          </p:nvPr>
        </p:nvGraphicFramePr>
        <p:xfrm>
          <a:off x="8115300" y="2737961"/>
          <a:ext cx="3632200" cy="222504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816100">
                  <a:extLst>
                    <a:ext uri="{9D8B030D-6E8A-4147-A177-3AD203B41FA5}">
                      <a16:colId xmlns:a16="http://schemas.microsoft.com/office/drawing/2014/main" val="3332621375"/>
                    </a:ext>
                  </a:extLst>
                </a:gridCol>
                <a:gridCol w="1816100">
                  <a:extLst>
                    <a:ext uri="{9D8B030D-6E8A-4147-A177-3AD203B41FA5}">
                      <a16:colId xmlns:a16="http://schemas.microsoft.com/office/drawing/2014/main" val="12626975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姓名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是否旷课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251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刘一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0592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陈二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495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张三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7339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李四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437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王五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8594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598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E283DB-ACE6-C7E3-5704-FA9F8D085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拓展 </a:t>
            </a:r>
            <a:r>
              <a:rPr lang="en-US" altLang="zh-CN"/>
              <a:t>— </a:t>
            </a:r>
            <a:r>
              <a:rPr lang="zh-CN" altLang="en-US"/>
              <a:t>几何</a:t>
            </a:r>
            <a:r>
              <a:rPr lang="zh-CN" altLang="en-US" dirty="0"/>
              <a:t>算法</a:t>
            </a:r>
            <a:r>
              <a:rPr lang="en-US" altLang="zh-CN" dirty="0"/>
              <a:t> (Geometric Mechanism)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FE56F355-DB9C-F7A6-FC39-AFD52DE5006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zh-CN" altLang="en-US" dirty="0"/>
                  <a:t>对于整数查询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𝔻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zh-CN" altLang="en-US" dirty="0"/>
                  <a:t>，（双向）几何分布可代替拉普拉斯分布</a:t>
                </a:r>
                <a:endParaRPr lang="en-US" altLang="zh-CN" dirty="0"/>
              </a:p>
              <a:p>
                <a:r>
                  <a:rPr lang="zh-CN" altLang="en-US" dirty="0"/>
                  <a:t>双向几何分布</a:t>
                </a: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1" dirty="0">
                        <a:latin typeface="Cambria Math" panose="02040503050406030204" pitchFamily="18" charset="0"/>
                      </a:rPr>
                      <m:t>Geom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</m:oMath>
                </a14:m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概率密度函数</a:t>
                </a:r>
                <a:endParaRPr lang="en-US" altLang="zh-CN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i="1" dirty="0">
                                  <a:latin typeface="Cambria Math" panose="02040503050406030204" pitchFamily="18" charset="0"/>
                                </a:rPr>
                                <m:t>Geom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0,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d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den>
                          </m:f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sup>
                          </m:sSup>
                        </m:e>
                      </m:func>
                    </m:oMath>
                  </m:oMathPara>
                </a14:m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均值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i="1" dirty="0">
                            <a:latin typeface="Cambria Math" panose="02040503050406030204" pitchFamily="18" charset="0"/>
                          </a:rPr>
                          <m:t>Geom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方差 </a:t>
                </a:r>
                <a:r>
                  <a:rPr lang="en-US" altLang="zh-CN" dirty="0"/>
                  <a:t>Var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i="1" dirty="0">
                            <a:latin typeface="Cambria Math" panose="02040503050406030204" pitchFamily="18" charset="0"/>
                          </a:rPr>
                          <m:t>Geom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num>
                      <m:den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func>
                              <m:func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b="0" i="0" smtClean="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func>
                          </m:den>
                        </m:f>
                      </m:e>
                    </m:d>
                  </m:oMath>
                </a14:m>
                <a:endParaRPr lang="en-US" altLang="zh-CN" dirty="0"/>
              </a:p>
              <a:p>
                <a:r>
                  <a:rPr lang="zh-CN" altLang="en-US" dirty="0"/>
                  <a:t>几何算法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 </a:t>
                </a:r>
                <a:r>
                  <a:rPr lang="zh-CN" altLang="en-US" dirty="0"/>
                  <a:t>若查询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𝔻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zh-CN" altLang="en-US" dirty="0"/>
                  <a:t> 的全局敏感度为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zh-CN" altLang="en-US" dirty="0"/>
                  <a:t>，则算法</a:t>
                </a:r>
                <a:endParaRPr lang="en-US" altLang="zh-CN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ℳ</m:t>
                      </m:r>
                      <m:d>
                        <m:d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</m:d>
                      <m:r>
                        <a:rPr lang="en-US" altLang="zh-CN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r>
                        <a:rPr lang="en-US" altLang="zh-CN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CN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en-US" altLang="zh-CN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zh-CN" i="1" dirty="0">
                          <a:latin typeface="Cambria Math" panose="02040503050406030204" pitchFamily="18" charset="0"/>
                        </a:rPr>
                        <m:t>Geom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0,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b="0" i="0" smtClean="0"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sub>
                                  </m:sSub>
                                </m:den>
                              </m:f>
                            </m:sup>
                          </m:sSup>
                        </m:e>
                      </m:d>
                    </m:oMath>
                  </m:oMathPara>
                </a14:m>
                <a:endParaRPr lang="en-US" altLang="zh-CN" dirty="0"/>
              </a:p>
              <a:p>
                <a:pPr marL="457200" lvl="1" indent="0">
                  <a:buNone/>
                </a:pPr>
                <a:r>
                  <a:rPr lang="zh-CN" altLang="en-US" dirty="0"/>
                  <a:t>满足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altLang="zh-CN" dirty="0"/>
                  <a:t>-</a:t>
                </a:r>
                <a:r>
                  <a:rPr lang="zh-CN" altLang="en-US" dirty="0"/>
                  <a:t>差分隐私。</a:t>
                </a:r>
                <a:endParaRPr lang="en-US" altLang="zh-CN" dirty="0"/>
              </a:p>
              <a:p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endParaRPr lang="en-US" altLang="zh-CN" dirty="0"/>
              </a:p>
              <a:p>
                <a:pPr marL="457200" lvl="1" indent="0">
                  <a:buNone/>
                </a:pPr>
                <a:endParaRPr lang="en-US" altLang="zh-CN" dirty="0"/>
              </a:p>
              <a:p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FE56F355-DB9C-F7A6-FC39-AFD52DE500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3145" b="-9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9CF29A-66DF-0BBE-85F2-7605666D7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37</a:t>
            </a:fld>
            <a:endParaRPr lang="zh-CN" altLang="en-US" dirty="0"/>
          </a:p>
        </p:txBody>
      </p:sp>
      <p:pic>
        <p:nvPicPr>
          <p:cNvPr id="31746" name="Picture 2">
            <a:extLst>
              <a:ext uri="{FF2B5EF4-FFF2-40B4-BE49-F238E27FC236}">
                <a16:creationId xmlns:a16="http://schemas.microsoft.com/office/drawing/2014/main" id="{5997F992-C118-C3A8-4E7B-925FD2158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636361"/>
            <a:ext cx="3233420" cy="260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350EABA-C502-F9C6-CEF9-251228048F4E}"/>
              </a:ext>
            </a:extLst>
          </p:cNvPr>
          <p:cNvSpPr txBox="1"/>
          <p:nvPr/>
        </p:nvSpPr>
        <p:spPr>
          <a:xfrm>
            <a:off x="1114004" y="6176963"/>
            <a:ext cx="988707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00" dirty="0"/>
              <a:t>Ghosh, A., </a:t>
            </a:r>
            <a:r>
              <a:rPr lang="en-US" altLang="zh-CN" sz="800" dirty="0" err="1"/>
              <a:t>Roughgarden</a:t>
            </a:r>
            <a:r>
              <a:rPr lang="en-US" altLang="zh-CN" sz="800" dirty="0"/>
              <a:t>, T., &amp; Sundararajan, M. (2009). Universally utility-maximizing privacy mechanisms. </a:t>
            </a:r>
            <a:r>
              <a:rPr lang="en-US" altLang="zh-CN" sz="800" i="1" dirty="0"/>
              <a:t>In Proceedings of the forty-first annual ACM symposium on Theory of computing </a:t>
            </a:r>
            <a:r>
              <a:rPr lang="en-US" altLang="zh-CN" sz="800" dirty="0"/>
              <a:t>(pp. 351-360).</a:t>
            </a:r>
            <a:endParaRPr lang="en-US" altLang="zh-CN" sz="800" i="1" dirty="0"/>
          </a:p>
        </p:txBody>
      </p:sp>
    </p:spTree>
    <p:extLst>
      <p:ext uri="{BB962C8B-B14F-4D97-AF65-F5344CB8AC3E}">
        <p14:creationId xmlns:p14="http://schemas.microsoft.com/office/powerpoint/2010/main" val="28790736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153EA0-34A6-5F51-6C98-3A3AF71DF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差分隐私的性质</a:t>
            </a:r>
            <a:r>
              <a:rPr lang="en-US" altLang="zh-CN" dirty="0"/>
              <a:t>I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1C02F67-8ADB-A298-6246-436EA3EEE57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后处理免疫性 </a:t>
                </a:r>
                <a:r>
                  <a:rPr lang="en-US" altLang="zh-CN" dirty="0"/>
                  <a:t>— </a:t>
                </a:r>
                <a:r>
                  <a:rPr lang="zh-CN" altLang="en-US" dirty="0"/>
                  <a:t>对抗辅助信息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对差分隐私结果的任何</a:t>
                </a:r>
                <a:r>
                  <a:rPr lang="en-US" altLang="zh-CN" dirty="0"/>
                  <a:t>(</a:t>
                </a:r>
                <a:r>
                  <a:rPr lang="zh-CN" altLang="en-US" dirty="0"/>
                  <a:t>确定性或随机</a:t>
                </a:r>
                <a:r>
                  <a:rPr lang="en-US" altLang="zh-CN" dirty="0"/>
                  <a:t>)</a:t>
                </a:r>
                <a:r>
                  <a:rPr lang="zh-CN" altLang="en-US" dirty="0"/>
                  <a:t>计算都无法削弱差分隐私保护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数学上：如果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  <m:r>
                      <a:rPr lang="en-US" altLang="zh-CN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𝔻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zh-CN" altLang="en-US" dirty="0"/>
                  <a:t>满足差分隐私，</a:t>
                </a:r>
                <a:r>
                  <a:rPr lang="en-US" altLang="zh-CN" dirty="0">
                    <a:solidFill>
                      <a:prstClr val="black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  <m:r>
                      <a:rPr lang="en-US" altLang="zh-CN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zh-CN" alt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𝕊</m:t>
                    </m:r>
                  </m:oMath>
                </a14:m>
                <a:r>
                  <a:rPr lang="zh-CN" altLang="en-US" dirty="0"/>
                  <a:t>为任意函数，则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  <m:r>
                      <a:rPr lang="en-US" altLang="zh-CN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∘</m:t>
                    </m:r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zh-CN" altLang="en-US" dirty="0"/>
                  <a:t>亦满足差分隐私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证明：对任意输出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zh-CN" altLang="en-US" dirty="0"/>
                  <a:t>，令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altLang="zh-CN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CN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≔</m:t>
                    </m:r>
                    <m:d>
                      <m:dPr>
                        <m:begChr m:val="{"/>
                        <m:endChr m:val="}"/>
                        <m:sepChr m:val="∣"/>
                        <m:ctrlPr>
                          <a:rPr lang="en-US" altLang="zh-CN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CN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e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  <m:d>
                          <m:dPr>
                            <m:ctrlP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en-US" altLang="zh-CN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zh-CN" altLang="en-US" dirty="0"/>
                  <a:t>为映射到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zh-CN" altLang="en-US" dirty="0"/>
                  <a:t>的元素</a:t>
                </a:r>
                <a:r>
                  <a:rPr lang="zh-CN" altLang="en-US" b="0" i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，</a:t>
                </a:r>
                <a:endParaRPr lang="en-US" altLang="zh-CN" b="0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ℱ</m:t>
                              </m:r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∘</m:t>
                              </m:r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CN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𝒟</m:t>
                              </m:r>
                            </m:e>
                          </m:d>
                          <m:r>
                            <a:rPr lang="en-US" altLang="zh-CN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CN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func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ℱ</m:t>
                              </m:r>
                            </m:e>
                            <m:sup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sub>
                        <m:sup/>
                        <m:e>
                          <m:func>
                            <m:fun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fName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𝒟</m:t>
                                  </m:r>
                                </m:e>
                              </m:d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CN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-US" altLang="zh-CN" b="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</a:rPr>
                        <m:t>≤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ℱ</m:t>
                              </m:r>
                            </m:e>
                            <m:sup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sub>
                        <m:sup/>
                        <m:e>
                          <m:sSup>
                            <m:sSupPr>
                              <m:ctrlPr>
                                <a:rPr lang="en-US" altLang="zh-CN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sup>
                          </m:sSup>
                          <m:r>
                            <a:rPr lang="en-US" altLang="zh-CN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func>
                            <m:fun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altLang="zh-CN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zh-CN" alt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𝒟</m:t>
                                          </m:r>
                                        </m:e>
                                        <m:sup>
                                          <m:r>
                                            <a:rPr lang="en-US" altLang="zh-CN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altLang="zh-CN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altLang="zh-CN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en-US" altLang="zh-CN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[</m:t>
                          </m:r>
                          <m:d>
                            <m:d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ℱ</m:t>
                              </m:r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∘</m:t>
                              </m:r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𝒟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1C02F67-8ADB-A298-6246-436EA3EEE5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28" r="-37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1BBDF99-5DA0-252E-821D-82A6F982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38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706753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153EA0-34A6-5F51-6C98-3A3AF71DF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差分隐私的性质</a:t>
            </a:r>
            <a:r>
              <a:rPr lang="en-US" altLang="zh-CN" dirty="0"/>
              <a:t>II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1C02F67-8ADB-A298-6246-436EA3EEE57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可组合性 </a:t>
                </a:r>
                <a:r>
                  <a:rPr lang="en-US" altLang="zh-CN" dirty="0"/>
                  <a:t>— </a:t>
                </a:r>
                <a:r>
                  <a:rPr lang="zh-CN" altLang="en-US" dirty="0"/>
                  <a:t>模块化算法设计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两个差分隐私算法的组合也满足隐私保护，但保护效果较弱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数学上：如果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𝔻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zh-CN" altLang="en-US" dirty="0"/>
                  <a:t>满足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dirty="0"/>
                  <a:t>-</a:t>
                </a:r>
                <a:r>
                  <a:rPr lang="zh-CN" altLang="en-US" dirty="0"/>
                  <a:t>差分隐私，</a:t>
                </a:r>
                <a:r>
                  <a:rPr lang="en-US" altLang="zh-CN" dirty="0">
                    <a:solidFill>
                      <a:prstClr val="black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𝔻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zh-CN" alt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𝕊</m:t>
                    </m:r>
                  </m:oMath>
                </a14:m>
                <a:r>
                  <a:rPr lang="zh-CN" altLang="en-US" dirty="0"/>
                  <a:t>满足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dirty="0"/>
                  <a:t>-</a:t>
                </a:r>
                <a:r>
                  <a:rPr lang="zh-CN" altLang="en-US" dirty="0"/>
                  <a:t>差分隐私，则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zh-CN" altLang="en-US" dirty="0"/>
                  <a:t>满足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dirty="0"/>
                  <a:t>-</a:t>
                </a:r>
                <a:r>
                  <a:rPr lang="zh-CN" altLang="en-US" dirty="0"/>
                  <a:t>差分隐私</a:t>
                </a:r>
                <a:endParaRPr lang="en-US" altLang="zh-CN" dirty="0"/>
              </a:p>
              <a:p>
                <a:endParaRPr lang="en-US" altLang="zh-CN" dirty="0"/>
              </a:p>
              <a:p>
                <a:r>
                  <a:rPr lang="zh-CN" altLang="en-US" dirty="0"/>
                  <a:t>群组隐私 </a:t>
                </a:r>
                <a:r>
                  <a:rPr lang="en-US" altLang="zh-CN" dirty="0"/>
                  <a:t>— </a:t>
                </a:r>
                <a:r>
                  <a:rPr lang="zh-CN" altLang="en-US" dirty="0"/>
                  <a:t>隐私保护的可扩展性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若两个数据集相差多个元素，则也有一定的隐私保护，但效果较弱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数学上：如果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  <m:r>
                      <a:rPr lang="en-US" altLang="zh-CN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𝔻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zh-CN" altLang="en-US" dirty="0"/>
                  <a:t>满足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altLang="zh-CN" dirty="0"/>
                  <a:t>-</a:t>
                </a:r>
                <a:r>
                  <a:rPr lang="zh-CN" altLang="en-US" dirty="0"/>
                  <a:t>差分隐私，则对于相差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zh-CN" altLang="en-US" dirty="0"/>
                  <a:t>条记录的数据集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𝒟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CN" altLang="en-US" dirty="0"/>
                  <a:t>与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𝒟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CN" altLang="en-US" dirty="0"/>
                  <a:t>，查询结果满足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altLang="zh-CN" dirty="0"/>
                  <a:t>-</a:t>
                </a:r>
                <a:r>
                  <a:rPr lang="zh-CN" altLang="en-US" dirty="0"/>
                  <a:t>不可区分性</a:t>
                </a:r>
                <a:endParaRPr lang="en-US" altLang="zh-CN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1C02F67-8ADB-A298-6246-436EA3EEE5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28" r="-37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1BBDF99-5DA0-252E-821D-82A6F982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39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2988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C447D3-3F4C-E699-91CD-A5FDBC9C8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大数据的特征：大量 </a:t>
            </a:r>
            <a:r>
              <a:rPr lang="en-US" altLang="zh-CN" dirty="0"/>
              <a:t>(Volume)</a:t>
            </a:r>
            <a:endParaRPr lang="zh-CN" altLang="en-US" dirty="0"/>
          </a:p>
        </p:txBody>
      </p:sp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57E12A6E-7BD6-0ED6-BF11-93A45C20B3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9950" y="1801486"/>
            <a:ext cx="5453499" cy="3849529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3F5E980-792D-940A-E8D1-C0A1D31C5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4</a:t>
            </a:fld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94B7B35-DD19-EDEC-15DA-F5DC18C03B66}"/>
              </a:ext>
            </a:extLst>
          </p:cNvPr>
          <p:cNvSpPr/>
          <p:nvPr/>
        </p:nvSpPr>
        <p:spPr>
          <a:xfrm>
            <a:off x="11339840" y="2273114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C1AB2E6D-7F0F-D363-8192-C7F5793779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192095"/>
              </p:ext>
            </p:extLst>
          </p:nvPr>
        </p:nvGraphicFramePr>
        <p:xfrm>
          <a:off x="5977338" y="1987830"/>
          <a:ext cx="5850456" cy="32359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407933">
                  <a:extLst>
                    <a:ext uri="{9D8B030D-6E8A-4147-A177-3AD203B41FA5}">
                      <a16:colId xmlns:a16="http://schemas.microsoft.com/office/drawing/2014/main" val="1307089455"/>
                    </a:ext>
                  </a:extLst>
                </a:gridCol>
                <a:gridCol w="1480841">
                  <a:extLst>
                    <a:ext uri="{9D8B030D-6E8A-4147-A177-3AD203B41FA5}">
                      <a16:colId xmlns:a16="http://schemas.microsoft.com/office/drawing/2014/main" val="356551115"/>
                    </a:ext>
                  </a:extLst>
                </a:gridCol>
                <a:gridCol w="1480841">
                  <a:extLst>
                    <a:ext uri="{9D8B030D-6E8A-4147-A177-3AD203B41FA5}">
                      <a16:colId xmlns:a16="http://schemas.microsoft.com/office/drawing/2014/main" val="4028232728"/>
                    </a:ext>
                  </a:extLst>
                </a:gridCol>
                <a:gridCol w="1480841">
                  <a:extLst>
                    <a:ext uri="{9D8B030D-6E8A-4147-A177-3AD203B41FA5}">
                      <a16:colId xmlns:a16="http://schemas.microsoft.com/office/drawing/2014/main" val="3586442019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固态硬盘发展表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1631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参数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初始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2020</a:t>
                      </a:r>
                      <a:r>
                        <a:rPr lang="zh-CN" altLang="en-US" b="1" dirty="0"/>
                        <a:t>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提升幅度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4570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容量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 MB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100 TB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/>
                        <a:t>500</a:t>
                      </a:r>
                      <a:r>
                        <a:rPr lang="zh-CN" altLang="en-US" dirty="0"/>
                        <a:t>万 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4640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顺序读取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49.3 MB/s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15 GB/s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/>
                        <a:t>304 </a:t>
                      </a:r>
                      <a:r>
                        <a:rPr lang="zh-CN" altLang="en-US" dirty="0"/>
                        <a:t>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9678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顺序写入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80 MB/s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15.2 GB/s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/>
                        <a:t>190 </a:t>
                      </a:r>
                      <a:r>
                        <a:rPr lang="zh-CN" altLang="en-US" dirty="0"/>
                        <a:t>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00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每秒读写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79 </a:t>
                      </a:r>
                      <a:r>
                        <a:rPr lang="zh-CN" altLang="en-US" dirty="0"/>
                        <a:t>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250 </a:t>
                      </a:r>
                      <a:r>
                        <a:rPr lang="zh-CN" altLang="en-US" dirty="0"/>
                        <a:t>万次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/>
                        <a:t>3</a:t>
                      </a:r>
                      <a:r>
                        <a:rPr lang="zh-CN" altLang="en-US" dirty="0"/>
                        <a:t>万 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7082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存取时间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0.5 </a:t>
                      </a:r>
                      <a:r>
                        <a:rPr lang="en-US" altLang="zh-CN" dirty="0" err="1"/>
                        <a:t>ms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0.045 </a:t>
                      </a:r>
                      <a:r>
                        <a:rPr lang="en-US" altLang="zh-CN" dirty="0" err="1"/>
                        <a:t>ms</a:t>
                      </a:r>
                      <a:r>
                        <a:rPr lang="en-US" altLang="zh-CN" dirty="0"/>
                        <a:t> </a:t>
                      </a:r>
                      <a:r>
                        <a:rPr lang="zh-CN" altLang="en-US" dirty="0"/>
                        <a:t>读</a:t>
                      </a:r>
                      <a:endParaRPr lang="en-US" altLang="zh-CN" dirty="0"/>
                    </a:p>
                    <a:p>
                      <a:r>
                        <a:rPr lang="en-US" altLang="zh-CN" dirty="0"/>
                        <a:t>0.013 </a:t>
                      </a:r>
                      <a:r>
                        <a:rPr lang="en-US" altLang="zh-CN" dirty="0" err="1"/>
                        <a:t>ms</a:t>
                      </a:r>
                      <a:r>
                        <a:rPr lang="en-US" altLang="zh-CN" dirty="0"/>
                        <a:t> </a:t>
                      </a:r>
                      <a:r>
                        <a:rPr lang="zh-CN" altLang="en-US" dirty="0"/>
                        <a:t>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zh-CN" altLang="en-US" dirty="0"/>
                        <a:t>读：</a:t>
                      </a:r>
                      <a:r>
                        <a:rPr lang="en-US" altLang="zh-CN" dirty="0"/>
                        <a:t>11</a:t>
                      </a:r>
                      <a:r>
                        <a:rPr lang="zh-CN" altLang="en-US" dirty="0"/>
                        <a:t>倍</a:t>
                      </a:r>
                      <a:endParaRPr lang="en-US" altLang="zh-CN" dirty="0"/>
                    </a:p>
                    <a:p>
                      <a:pPr algn="r"/>
                      <a:r>
                        <a:rPr lang="zh-CN" altLang="en-US" dirty="0"/>
                        <a:t>写：</a:t>
                      </a:r>
                      <a:r>
                        <a:rPr lang="en-US" altLang="zh-CN" dirty="0"/>
                        <a:t>38</a:t>
                      </a:r>
                      <a:r>
                        <a:rPr lang="zh-CN" altLang="en-US" dirty="0"/>
                        <a:t>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151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价格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5</a:t>
                      </a:r>
                      <a:r>
                        <a:rPr lang="zh-CN" altLang="en-US" dirty="0"/>
                        <a:t>万美元</a:t>
                      </a:r>
                      <a:r>
                        <a:rPr lang="en-US" altLang="zh-CN" dirty="0"/>
                        <a:t>/GB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0.05</a:t>
                      </a:r>
                      <a:r>
                        <a:rPr lang="zh-CN" altLang="en-US" dirty="0"/>
                        <a:t>美元</a:t>
                      </a:r>
                      <a:r>
                        <a:rPr lang="en-US" altLang="zh-CN" dirty="0"/>
                        <a:t>/GB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/>
                        <a:t>1000</a:t>
                      </a:r>
                      <a:r>
                        <a:rPr lang="zh-CN" altLang="en-US" dirty="0"/>
                        <a:t>万 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52125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417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1DA-5B62-1866-A0D4-E13C0A69F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差分隐私总结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830018B-1EDF-C847-51A8-AFF7A37EF7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zh-CN" altLang="en-US" dirty="0"/>
                  <a:t>差分隐私用于保护查询结果，使用户免遭成员推断攻击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由于引入噪音，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提供了信息论维度的保护，不受攻击者算力限制</a:t>
                </a:r>
                <a:endParaRPr lang="en-US" altLang="zh-CN" dirty="0">
                  <a:solidFill>
                    <a:srgbClr val="FF0000"/>
                  </a:solidFill>
                </a:endParaRP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隐私参数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zh-CN" altLang="en-US" dirty="0"/>
                  <a:t> 用于调节算法隐私与效用的平衡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具有后处理免疫、可组合、群组隐私等性质</a:t>
                </a:r>
                <a:endParaRPr lang="en-US" altLang="zh-CN" dirty="0"/>
              </a:p>
              <a:p>
                <a:r>
                  <a:rPr lang="zh-CN" altLang="en-US" dirty="0"/>
                  <a:t>差分隐私定义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相邻数据集、不可区分性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（拓展）本地化差分隐私</a:t>
                </a:r>
                <a:endParaRPr lang="en-US" altLang="zh-CN" dirty="0"/>
              </a:p>
              <a:p>
                <a:r>
                  <a:rPr lang="zh-CN" altLang="en-US" dirty="0"/>
                  <a:t>常见的差分隐私算法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随机应答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拉普拉斯算法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（拓展）几何算法</a:t>
                </a:r>
                <a:endParaRPr lang="en-US" altLang="zh-CN" dirty="0"/>
              </a:p>
              <a:p>
                <a:pPr lvl="1"/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830018B-1EDF-C847-51A8-AFF7A37EF7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28" b="-24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8A111E-3E9B-3DA8-178D-C3B462E64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40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855382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6643BA01-5EAD-50A1-8DD0-5EF6BAC5C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安全多方计算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F5023371-22D4-EB09-1371-AAC44CE2B3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Secure Multiparty Computation (MPC)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F53D001-5D34-CFDE-F26A-B90F51F64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41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330461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E49936-0FE8-433C-D372-9D94873C7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姚氏百万富翁问题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03BDC1-CC2F-5853-219D-9851E60FF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1982</a:t>
            </a:r>
            <a:r>
              <a:rPr lang="zh-CN" altLang="en-US" dirty="0"/>
              <a:t>年，图灵奖得主，中科院院士姚期智</a:t>
            </a:r>
            <a:endParaRPr lang="en-US" altLang="zh-CN" dirty="0"/>
          </a:p>
          <a:p>
            <a:r>
              <a:rPr lang="en-US" altLang="zh-CN" dirty="0"/>
              <a:t>Alice</a:t>
            </a:r>
            <a:r>
              <a:rPr lang="zh-CN" altLang="en-US" dirty="0"/>
              <a:t>和</a:t>
            </a:r>
            <a:r>
              <a:rPr lang="en-US" altLang="zh-CN" dirty="0"/>
              <a:t>Bob</a:t>
            </a:r>
            <a:r>
              <a:rPr lang="zh-CN" altLang="en-US" dirty="0"/>
              <a:t>都是富翁，他们想知道谁更有钱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/>
              <a:t>双方都不想让对方知道自己的具体财产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/>
              <a:t>双方都是正人君子，严格执行协议 </a:t>
            </a:r>
            <a:r>
              <a:rPr lang="en-US" altLang="zh-CN" dirty="0"/>
              <a:t>(Honest)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/>
              <a:t>双方在不违反协议的前提下，尝试获取对方的财产 </a:t>
            </a:r>
            <a:r>
              <a:rPr lang="en-US" altLang="zh-CN" dirty="0"/>
              <a:t>(Curious)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/>
              <a:t>无可信第三方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ADCD6-593C-9F64-EFA4-698FF62F0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42</a:t>
            </a:fld>
            <a:endParaRPr lang="zh-CN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2A0CBDE-099E-4E87-FCAB-385550DDB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3756" y="1430468"/>
            <a:ext cx="2173360" cy="247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3C987AD-08D0-7557-889C-EC8770F675A7}"/>
              </a:ext>
            </a:extLst>
          </p:cNvPr>
          <p:cNvSpPr/>
          <p:nvPr/>
        </p:nvSpPr>
        <p:spPr>
          <a:xfrm>
            <a:off x="1672715" y="5985447"/>
            <a:ext cx="1330221" cy="442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CN" sz="1600" dirty="0">
                <a:solidFill>
                  <a:schemeClr val="tx2"/>
                </a:solidFill>
                <a:latin typeface="Times New Roman"/>
                <a:ea typeface="微软雅黑"/>
              </a:rPr>
              <a:t>Alice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523B966-673D-05A6-C268-C3C5AD68D3A4}"/>
              </a:ext>
            </a:extLst>
          </p:cNvPr>
          <p:cNvSpPr/>
          <p:nvPr/>
        </p:nvSpPr>
        <p:spPr>
          <a:xfrm>
            <a:off x="6702066" y="5985447"/>
            <a:ext cx="1330221" cy="442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CN" sz="1600" dirty="0">
                <a:solidFill>
                  <a:schemeClr val="tx2"/>
                </a:solidFill>
                <a:latin typeface="Times New Roman"/>
                <a:ea typeface="微软雅黑"/>
              </a:rPr>
              <a:t>Bob</a:t>
            </a:r>
          </a:p>
        </p:txBody>
      </p:sp>
      <p:pic>
        <p:nvPicPr>
          <p:cNvPr id="13" name="图形 12" descr="问号 纯色填充">
            <a:extLst>
              <a:ext uri="{FF2B5EF4-FFF2-40B4-BE49-F238E27FC236}">
                <a16:creationId xmlns:a16="http://schemas.microsoft.com/office/drawing/2014/main" id="{C1415520-54E2-50B9-3566-D56DB37CD0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24753" y="4735297"/>
            <a:ext cx="914400" cy="914400"/>
          </a:xfrm>
          <a:prstGeom prst="rect">
            <a:avLst/>
          </a:prstGeom>
        </p:spPr>
      </p:pic>
      <p:pic>
        <p:nvPicPr>
          <p:cNvPr id="1028" name="Picture 4" descr="社長のイラスト（若い女性）">
            <a:extLst>
              <a:ext uri="{FF2B5EF4-FFF2-40B4-BE49-F238E27FC236}">
                <a16:creationId xmlns:a16="http://schemas.microsoft.com/office/drawing/2014/main" id="{0BB05F18-795D-D51A-D76A-430F56C96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989" y="4449251"/>
            <a:ext cx="1307674" cy="151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社長のイラスト（若い男性）">
            <a:extLst>
              <a:ext uri="{FF2B5EF4-FFF2-40B4-BE49-F238E27FC236}">
                <a16:creationId xmlns:a16="http://schemas.microsoft.com/office/drawing/2014/main" id="{6E2D8715-49E4-FBAC-EB24-F6476C00C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066" y="4419600"/>
            <a:ext cx="1333249" cy="154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おひねりのイラスト">
            <a:extLst>
              <a:ext uri="{FF2B5EF4-FFF2-40B4-BE49-F238E27FC236}">
                <a16:creationId xmlns:a16="http://schemas.microsoft.com/office/drawing/2014/main" id="{D06825EF-6197-DAAB-CD4C-A0C7EAEAE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166" y="4691991"/>
            <a:ext cx="1030664" cy="103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おひねりのイラスト">
            <a:extLst>
              <a:ext uri="{FF2B5EF4-FFF2-40B4-BE49-F238E27FC236}">
                <a16:creationId xmlns:a16="http://schemas.microsoft.com/office/drawing/2014/main" id="{38309D87-AACE-9E62-E637-CAAA32853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077" y="4750123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8161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0AA95E-AB8B-3FE6-97C7-FA47CADA9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安全多方计算定义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83ECA47-4F1F-0858-BFDF-02F9FE6655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zh-CN" altLang="en-US" dirty="0"/>
                  <a:t>个参与者，每个人持有数据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altLang="zh-CN" b="0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 </a:t>
                </a:r>
                <a:r>
                  <a:rPr lang="zh-CN" altLang="en-US" dirty="0"/>
                  <a:t>姚氏问题：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altLang="zh-CN" b="0" dirty="0"/>
              </a:p>
              <a:p>
                <a:r>
                  <a:rPr lang="zh-CN" altLang="en-US" dirty="0"/>
                  <a:t>他们想共同计算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en-US" altLang="zh-CN" b="0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zh-CN" b="0" dirty="0"/>
                  <a:t> </a:t>
                </a:r>
                <a:r>
                  <a:rPr lang="zh-CN" altLang="en-US" b="0" dirty="0"/>
                  <a:t>姚氏问题：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1" i="0" smtClean="0">
                        <a:latin typeface="Cambria Math" panose="02040503050406030204" pitchFamily="18" charset="0"/>
                      </a:rPr>
                      <m:t>𝟏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≥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altLang="zh-CN" b="0" dirty="0"/>
              </a:p>
              <a:p>
                <a:r>
                  <a:rPr lang="zh-CN" altLang="en-US" dirty="0"/>
                  <a:t>安全保证：用户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zh-CN" altLang="en-US" dirty="0"/>
                  <a:t> 在计算中获得的所有信息，都可从自身的输入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CN" altLang="en-US" dirty="0"/>
                  <a:t> 和自己获得的输出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CN" altLang="en-US" dirty="0"/>
                  <a:t> 推出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Alice</a:t>
                </a:r>
                <a:r>
                  <a:rPr lang="zh-CN" altLang="en-US" dirty="0"/>
                  <a:t>有</a:t>
                </a:r>
                <a:r>
                  <a:rPr lang="en-US" altLang="zh-CN" dirty="0"/>
                  <a:t>100</a:t>
                </a:r>
                <a:r>
                  <a:rPr lang="zh-CN" altLang="en-US" dirty="0"/>
                  <a:t>万，结果是</a:t>
                </a:r>
                <a:r>
                  <a:rPr lang="en-US" altLang="zh-CN" dirty="0"/>
                  <a:t>Bob</a:t>
                </a:r>
                <a:r>
                  <a:rPr lang="zh-CN" altLang="en-US" dirty="0"/>
                  <a:t>更富有，则</a:t>
                </a:r>
                <a:r>
                  <a:rPr lang="en-US" altLang="zh-CN" dirty="0"/>
                  <a:t>Alice</a:t>
                </a:r>
                <a:r>
                  <a:rPr lang="zh-CN" altLang="en-US" dirty="0"/>
                  <a:t>得知</a:t>
                </a:r>
                <a:r>
                  <a:rPr lang="en-US" altLang="zh-CN" dirty="0"/>
                  <a:t>Bob</a:t>
                </a:r>
                <a:r>
                  <a:rPr lang="zh-CN" altLang="en-US" dirty="0"/>
                  <a:t>至少有</a:t>
                </a:r>
                <a:r>
                  <a:rPr lang="en-US" altLang="zh-CN" dirty="0"/>
                  <a:t>100</a:t>
                </a:r>
                <a:r>
                  <a:rPr lang="zh-CN" altLang="en-US" dirty="0"/>
                  <a:t>万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若</a:t>
                </a:r>
                <a:r>
                  <a:rPr lang="en-US" altLang="zh-CN" dirty="0"/>
                  <a:t>Alice</a:t>
                </a:r>
                <a:r>
                  <a:rPr lang="zh-CN" altLang="en-US" dirty="0"/>
                  <a:t>得知</a:t>
                </a:r>
                <a:r>
                  <a:rPr lang="en-US" altLang="zh-CN" dirty="0"/>
                  <a:t>Bob</a:t>
                </a:r>
                <a:r>
                  <a:rPr lang="zh-CN" altLang="en-US" dirty="0"/>
                  <a:t>有</a:t>
                </a:r>
                <a:r>
                  <a:rPr lang="en-US" altLang="zh-CN" dirty="0"/>
                  <a:t>100~200</a:t>
                </a:r>
                <a:r>
                  <a:rPr lang="zh-CN" altLang="en-US" dirty="0"/>
                  <a:t>万，则协议不安全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83ECA47-4F1F-0858-BFDF-02F9FE6655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A39562-8643-32CD-20ED-4655FBE4B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43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89BF73D1-99A9-036C-657E-7EECFA47CE74}"/>
                  </a:ext>
                </a:extLst>
              </p:cNvPr>
              <p:cNvSpPr/>
              <p:nvPr/>
            </p:nvSpPr>
            <p:spPr>
              <a:xfrm>
                <a:off x="3214915" y="5852491"/>
                <a:ext cx="1330221" cy="44233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微软雅黑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微软雅黑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微软雅黑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altLang="zh-CN" sz="1600" dirty="0">
                  <a:solidFill>
                    <a:schemeClr val="tx2"/>
                  </a:solidFill>
                  <a:latin typeface="Times New Roman"/>
                  <a:ea typeface="微软雅黑"/>
                </a:endParaRP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89BF73D1-99A9-036C-657E-7EECFA47CE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4915" y="5852491"/>
                <a:ext cx="1330221" cy="4423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205894DF-B4D5-9D67-5C94-FFEC0EFA9CE8}"/>
                  </a:ext>
                </a:extLst>
              </p:cNvPr>
              <p:cNvSpPr/>
              <p:nvPr/>
            </p:nvSpPr>
            <p:spPr>
              <a:xfrm>
                <a:off x="4716945" y="5852491"/>
                <a:ext cx="1330221" cy="44233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微软雅黑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微软雅黑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微软雅黑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altLang="zh-CN" sz="1600" dirty="0">
                  <a:solidFill>
                    <a:schemeClr val="tx2"/>
                  </a:solidFill>
                  <a:latin typeface="Times New Roman"/>
                  <a:ea typeface="微软雅黑"/>
                </a:endParaRP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205894DF-B4D5-9D67-5C94-FFEC0EFA9C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945" y="5852491"/>
                <a:ext cx="1330221" cy="4423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905AA991-225A-01FA-79A6-A05DBB714F62}"/>
                  </a:ext>
                </a:extLst>
              </p:cNvPr>
              <p:cNvSpPr/>
              <p:nvPr/>
            </p:nvSpPr>
            <p:spPr>
              <a:xfrm>
                <a:off x="7549197" y="5852491"/>
                <a:ext cx="1330221" cy="44233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微软雅黑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微软雅黑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微软雅黑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altLang="zh-CN" sz="1600" dirty="0">
                  <a:solidFill>
                    <a:schemeClr val="tx2"/>
                  </a:solidFill>
                  <a:latin typeface="Times New Roman"/>
                  <a:ea typeface="微软雅黑"/>
                </a:endParaRPr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905AA991-225A-01FA-79A6-A05DBB714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9197" y="5852491"/>
                <a:ext cx="1330221" cy="4423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BB7EF3CC-786A-A1DE-CAA3-7A92A5404A70}"/>
                  </a:ext>
                </a:extLst>
              </p:cNvPr>
              <p:cNvSpPr/>
              <p:nvPr/>
            </p:nvSpPr>
            <p:spPr>
              <a:xfrm>
                <a:off x="6218976" y="5852491"/>
                <a:ext cx="1330221" cy="44233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微软雅黑"/>
                        </a:rPr>
                        <m:t>…</m:t>
                      </m:r>
                    </m:oMath>
                  </m:oMathPara>
                </a14:m>
                <a:endParaRPr lang="en-US" altLang="zh-CN" sz="1600" dirty="0">
                  <a:solidFill>
                    <a:schemeClr val="tx2"/>
                  </a:solidFill>
                  <a:latin typeface="Times New Roman"/>
                  <a:ea typeface="微软雅黑"/>
                </a:endParaRPr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BB7EF3CC-786A-A1DE-CAA3-7A92A5404A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8976" y="5852491"/>
                <a:ext cx="1330221" cy="4423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右大括号 11">
            <a:extLst>
              <a:ext uri="{FF2B5EF4-FFF2-40B4-BE49-F238E27FC236}">
                <a16:creationId xmlns:a16="http://schemas.microsoft.com/office/drawing/2014/main" id="{C67974CB-94BD-692F-21E7-EC46B468F029}"/>
              </a:ext>
            </a:extLst>
          </p:cNvPr>
          <p:cNvSpPr/>
          <p:nvPr/>
        </p:nvSpPr>
        <p:spPr>
          <a:xfrm rot="5400000">
            <a:off x="5856273" y="3884380"/>
            <a:ext cx="381785" cy="4897603"/>
          </a:xfrm>
          <a:prstGeom prst="rightBrace">
            <a:avLst>
              <a:gd name="adj1" fmla="val 94753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41E6AB04-2FA2-4CE1-C413-B2519BDCC430}"/>
                  </a:ext>
                </a:extLst>
              </p:cNvPr>
              <p:cNvSpPr/>
              <p:nvPr/>
            </p:nvSpPr>
            <p:spPr>
              <a:xfrm>
                <a:off x="3395428" y="6415666"/>
                <a:ext cx="5565535" cy="44233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微软雅黑"/>
                        </a:rPr>
                        <m:t>𝑓</m:t>
                      </m:r>
                      <m:d>
                        <m:dPr>
                          <m:ctrlPr>
                            <a:rPr lang="en-US" altLang="zh-CN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微软雅黑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16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微软雅黑"/>
                                </a:rPr>
                              </m:ctrlPr>
                            </m:sSubPr>
                            <m:e>
                              <m:r>
                                <a:rPr lang="en-US" altLang="zh-CN" sz="16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微软雅黑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16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微软雅黑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微软雅黑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16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微软雅黑"/>
                                </a:rPr>
                              </m:ctrlPr>
                            </m:sSubPr>
                            <m:e>
                              <m:r>
                                <a:rPr lang="en-US" altLang="zh-CN" sz="16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微软雅黑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16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微软雅黑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微软雅黑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altLang="zh-CN" sz="16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微软雅黑"/>
                                </a:rPr>
                              </m:ctrlPr>
                            </m:sSubPr>
                            <m:e>
                              <m:r>
                                <a:rPr lang="en-US" altLang="zh-CN" sz="16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微软雅黑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16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微软雅黑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altLang="zh-CN" sz="1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微软雅黑"/>
                        </a:rPr>
                        <m:t>=</m:t>
                      </m:r>
                      <m:d>
                        <m:dPr>
                          <m:ctrlPr>
                            <a:rPr lang="en-US" altLang="zh-CN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微软雅黑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16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微软雅黑"/>
                                </a:rPr>
                              </m:ctrlPr>
                            </m:sSubPr>
                            <m:e>
                              <m:r>
                                <a:rPr lang="en-US" altLang="zh-CN" sz="16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微软雅黑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CN" sz="16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微软雅黑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微软雅黑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altLang="zh-CN" sz="16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微软雅黑"/>
                                </a:rPr>
                              </m:ctrlPr>
                            </m:sSubPr>
                            <m:e>
                              <m:r>
                                <a:rPr lang="en-US" altLang="zh-CN" sz="16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微软雅黑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CN" sz="16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微软雅黑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CN" sz="1600" dirty="0">
                  <a:solidFill>
                    <a:schemeClr val="tx2"/>
                  </a:solidFill>
                  <a:latin typeface="Times New Roman"/>
                  <a:ea typeface="微软雅黑"/>
                </a:endParaRPr>
              </a:p>
            </p:txBody>
          </p:sp>
        </mc:Choice>
        <mc:Fallback xmlns="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41E6AB04-2FA2-4CE1-C413-B2519BDCC4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428" y="6415666"/>
                <a:ext cx="5565535" cy="44233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4" descr="社長のイラスト（若い女性）">
            <a:extLst>
              <a:ext uri="{FF2B5EF4-FFF2-40B4-BE49-F238E27FC236}">
                <a16:creationId xmlns:a16="http://schemas.microsoft.com/office/drawing/2014/main" id="{55C627B2-D189-437E-4F3C-C2F130EF6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428" y="4960950"/>
            <a:ext cx="858495" cy="99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社長のイラスト（若い男性）">
            <a:extLst>
              <a:ext uri="{FF2B5EF4-FFF2-40B4-BE49-F238E27FC236}">
                <a16:creationId xmlns:a16="http://schemas.microsoft.com/office/drawing/2014/main" id="{43035106-CBAF-9014-FC21-2E06EA7F1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881" y="4930187"/>
            <a:ext cx="911561" cy="105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社長のイラスト（女性）">
            <a:extLst>
              <a:ext uri="{FF2B5EF4-FFF2-40B4-BE49-F238E27FC236}">
                <a16:creationId xmlns:a16="http://schemas.microsoft.com/office/drawing/2014/main" id="{05B7410A-12A5-EFEC-E163-C1E4160A3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971" y="4919138"/>
            <a:ext cx="929992" cy="107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9526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148660-427B-CC90-A83E-A907C5DBB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安全多方计算协议</a:t>
            </a:r>
            <a:r>
              <a:rPr lang="en-US" altLang="zh-CN" dirty="0"/>
              <a:t>I — </a:t>
            </a:r>
            <a:r>
              <a:rPr lang="zh-CN" altLang="en-US" dirty="0"/>
              <a:t>不经意传输 </a:t>
            </a:r>
            <a:r>
              <a:rPr lang="en-US" altLang="zh-CN" dirty="0"/>
              <a:t>(Oblivious Transfer)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3B5F2D5-E287-3D56-574D-73907C470D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问题背景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发送方 </a:t>
                </a:r>
                <a:r>
                  <a:rPr lang="en-US" altLang="zh-CN" dirty="0"/>
                  <a:t>Alice </a:t>
                </a:r>
                <a:r>
                  <a:rPr lang="zh-CN" altLang="en-US" dirty="0"/>
                  <a:t>有两个消息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接收方 </a:t>
                </a:r>
                <a:r>
                  <a:rPr lang="en-US" altLang="zh-CN" dirty="0"/>
                  <a:t>Bob </a:t>
                </a:r>
                <a:r>
                  <a:rPr lang="zh-CN" altLang="en-US" dirty="0"/>
                  <a:t>有一个比特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zh-CN" altLang="en-US" dirty="0"/>
                  <a:t>，表示他想知道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r>
                  <a:rPr lang="zh-CN" altLang="en-US" dirty="0"/>
                  <a:t>计算结果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Bob</a:t>
                </a:r>
                <a:r>
                  <a:rPr lang="zh-CN" altLang="en-US" dirty="0"/>
                  <a:t>知道了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zh-CN" altLang="en-US" dirty="0"/>
                  <a:t>，但不知道</a:t>
                </a:r>
                <a:r>
                  <a:rPr lang="en-US" altLang="zh-CN" dirty="0"/>
                  <a:t>Alice</a:t>
                </a:r>
                <a:r>
                  <a:rPr lang="zh-CN" altLang="en-US" dirty="0"/>
                  <a:t>的另一个消息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Alice</a:t>
                </a:r>
                <a:r>
                  <a:rPr lang="zh-CN" altLang="en-US" dirty="0"/>
                  <a:t>不知道</a:t>
                </a:r>
                <a:r>
                  <a:rPr lang="en-US" altLang="zh-CN" dirty="0"/>
                  <a:t>Bob</a:t>
                </a:r>
                <a:r>
                  <a:rPr lang="zh-CN" altLang="en-US" dirty="0"/>
                  <a:t>拿走了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CN" altLang="en-US" dirty="0"/>
                  <a:t>还是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CN" altLang="en-US" dirty="0"/>
                  <a:t>，即不知道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3B5F2D5-E287-3D56-574D-73907C470D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0F3993-C0BD-2D6C-5ECD-6D9F09B5E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44</a:t>
            </a:fld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F788E84-A52A-FF06-7AF2-23CCBCD240BE}"/>
              </a:ext>
            </a:extLst>
          </p:cNvPr>
          <p:cNvSpPr/>
          <p:nvPr/>
        </p:nvSpPr>
        <p:spPr>
          <a:xfrm>
            <a:off x="3516680" y="5534905"/>
            <a:ext cx="1330221" cy="442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CN" sz="1600" dirty="0">
                <a:solidFill>
                  <a:schemeClr val="tx2"/>
                </a:solidFill>
                <a:latin typeface="Times New Roman"/>
                <a:ea typeface="微软雅黑"/>
              </a:rPr>
              <a:t>Alice/</a:t>
            </a:r>
            <a:r>
              <a:rPr lang="zh-CN" altLang="en-US" sz="1600" dirty="0">
                <a:solidFill>
                  <a:schemeClr val="tx2"/>
                </a:solidFill>
                <a:latin typeface="Times New Roman"/>
                <a:ea typeface="微软雅黑"/>
              </a:rPr>
              <a:t>发送者</a:t>
            </a:r>
            <a:endParaRPr lang="en-US" altLang="zh-CN" sz="1600" dirty="0">
              <a:solidFill>
                <a:schemeClr val="tx2"/>
              </a:solidFill>
              <a:latin typeface="Times New Roman"/>
              <a:ea typeface="微软雅黑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4DFAD39-4335-1E73-8698-877B622DBDD0}"/>
              </a:ext>
            </a:extLst>
          </p:cNvPr>
          <p:cNvSpPr/>
          <p:nvPr/>
        </p:nvSpPr>
        <p:spPr>
          <a:xfrm>
            <a:off x="7280379" y="5534905"/>
            <a:ext cx="1330221" cy="442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CN" sz="1600" dirty="0">
                <a:solidFill>
                  <a:schemeClr val="tx2"/>
                </a:solidFill>
                <a:latin typeface="Times New Roman"/>
                <a:ea typeface="微软雅黑"/>
              </a:rPr>
              <a:t>Bob/</a:t>
            </a:r>
            <a:r>
              <a:rPr lang="zh-CN" altLang="en-US" sz="1600" dirty="0">
                <a:solidFill>
                  <a:schemeClr val="tx2"/>
                </a:solidFill>
                <a:latin typeface="Times New Roman"/>
                <a:ea typeface="微软雅黑"/>
              </a:rPr>
              <a:t>接收者</a:t>
            </a:r>
            <a:endParaRPr lang="en-US" altLang="zh-CN" sz="1600" dirty="0">
              <a:solidFill>
                <a:schemeClr val="tx2"/>
              </a:solidFill>
              <a:latin typeface="Times New Roman"/>
              <a:ea typeface="微软雅黑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AED43D94-C177-70B4-9502-CBA186D53020}"/>
                  </a:ext>
                </a:extLst>
              </p:cNvPr>
              <p:cNvSpPr/>
              <p:nvPr/>
            </p:nvSpPr>
            <p:spPr>
              <a:xfrm>
                <a:off x="4874559" y="4678300"/>
                <a:ext cx="616605" cy="442334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微软雅黑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微软雅黑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微软雅黑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altLang="zh-CN" sz="1600" dirty="0">
                  <a:solidFill>
                    <a:schemeClr val="tx2"/>
                  </a:solidFill>
                  <a:latin typeface="Times New Roman"/>
                  <a:ea typeface="微软雅黑"/>
                </a:endParaRP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AED43D94-C177-70B4-9502-CBA186D530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4559" y="4678300"/>
                <a:ext cx="616605" cy="4423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1C7E63E0-87BD-3E6F-42A2-76DC7D248416}"/>
                  </a:ext>
                </a:extLst>
              </p:cNvPr>
              <p:cNvSpPr/>
              <p:nvPr/>
            </p:nvSpPr>
            <p:spPr>
              <a:xfrm>
                <a:off x="4874559" y="5334000"/>
                <a:ext cx="616605" cy="442334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微软雅黑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微软雅黑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微软雅黑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altLang="zh-CN" sz="1600" dirty="0">
                  <a:solidFill>
                    <a:schemeClr val="tx2"/>
                  </a:solidFill>
                  <a:latin typeface="Times New Roman"/>
                  <a:ea typeface="微软雅黑"/>
                </a:endParaRPr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1C7E63E0-87BD-3E6F-42A2-76DC7D2484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4559" y="5334000"/>
                <a:ext cx="616605" cy="4423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5AB1E7F1-324D-BCBC-47BC-50E0ABDA88C7}"/>
                  </a:ext>
                </a:extLst>
              </p:cNvPr>
              <p:cNvSpPr/>
              <p:nvPr/>
            </p:nvSpPr>
            <p:spPr>
              <a:xfrm>
                <a:off x="6501740" y="4772979"/>
                <a:ext cx="778639" cy="442334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微软雅黑"/>
                        </a:rPr>
                        <m:t>𝑏</m:t>
                      </m:r>
                      <m:r>
                        <a:rPr lang="en-US" altLang="zh-CN" sz="1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微软雅黑"/>
                        </a:rPr>
                        <m:t>=1</m:t>
                      </m:r>
                    </m:oMath>
                  </m:oMathPara>
                </a14:m>
                <a:endParaRPr lang="en-US" altLang="zh-CN" sz="1600" dirty="0">
                  <a:solidFill>
                    <a:schemeClr val="tx2"/>
                  </a:solidFill>
                  <a:latin typeface="Times New Roman"/>
                  <a:ea typeface="微软雅黑"/>
                </a:endParaRPr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5AB1E7F1-324D-BCBC-47BC-50E0ABDA88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1740" y="4772979"/>
                <a:ext cx="778639" cy="4423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4" descr="社長のイラスト（若い女性）">
            <a:extLst>
              <a:ext uri="{FF2B5EF4-FFF2-40B4-BE49-F238E27FC236}">
                <a16:creationId xmlns:a16="http://schemas.microsoft.com/office/drawing/2014/main" id="{90DAEE66-2B74-63B0-253D-61D01BE6A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540" y="4528773"/>
            <a:ext cx="896902" cy="103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社長のイラスト（若い男性）">
            <a:extLst>
              <a:ext uri="{FF2B5EF4-FFF2-40B4-BE49-F238E27FC236}">
                <a16:creationId xmlns:a16="http://schemas.microsoft.com/office/drawing/2014/main" id="{14EA9CE5-0FBB-6ECC-C2E5-EF4EC9630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316" y="4528773"/>
            <a:ext cx="916122" cy="106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箭头: 右 19">
            <a:extLst>
              <a:ext uri="{FF2B5EF4-FFF2-40B4-BE49-F238E27FC236}">
                <a16:creationId xmlns:a16="http://schemas.microsoft.com/office/drawing/2014/main" id="{531EC460-3651-78D1-3796-8A83C6569866}"/>
              </a:ext>
            </a:extLst>
          </p:cNvPr>
          <p:cNvSpPr/>
          <p:nvPr/>
        </p:nvSpPr>
        <p:spPr>
          <a:xfrm rot="9119518">
            <a:off x="5443138" y="5145925"/>
            <a:ext cx="1084761" cy="159132"/>
          </a:xfrm>
          <a:prstGeom prst="rightArrow">
            <a:avLst>
              <a:gd name="adj1" fmla="val 31207"/>
              <a:gd name="adj2" fmla="val 5646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箭头: 右 20">
            <a:extLst>
              <a:ext uri="{FF2B5EF4-FFF2-40B4-BE49-F238E27FC236}">
                <a16:creationId xmlns:a16="http://schemas.microsoft.com/office/drawing/2014/main" id="{CFA816C9-DE46-90D4-C416-3730215A69DF}"/>
              </a:ext>
            </a:extLst>
          </p:cNvPr>
          <p:cNvSpPr/>
          <p:nvPr/>
        </p:nvSpPr>
        <p:spPr>
          <a:xfrm>
            <a:off x="5518822" y="5504253"/>
            <a:ext cx="1811332" cy="173749"/>
          </a:xfrm>
          <a:prstGeom prst="rightArrow">
            <a:avLst>
              <a:gd name="adj1" fmla="val 31207"/>
              <a:gd name="adj2" fmla="val 5646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5020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421549-7814-03F8-7113-F97E22F86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安全多方计算协议</a:t>
            </a:r>
            <a:r>
              <a:rPr lang="en-US" altLang="zh-CN" dirty="0"/>
              <a:t>I — </a:t>
            </a:r>
            <a:r>
              <a:rPr lang="zh-CN" altLang="en-US" dirty="0"/>
              <a:t>不经意传输 </a:t>
            </a:r>
            <a:r>
              <a:rPr lang="en-US" altLang="zh-CN" dirty="0"/>
              <a:t>(Oblivious Transfer)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F3233C7-6395-B693-41F4-6AA4BAB47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45</a:t>
            </a:fld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CA24CFA-C49F-AF1C-76B3-EF70866C54E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38201" y="1837055"/>
            <a:ext cx="4973424" cy="4339908"/>
          </a:xfrm>
          <a:prstGeom prst="rect">
            <a:avLst/>
          </a:prstGeom>
          <a:noFill/>
          <a:ln w="28575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圆角矩形 31">
            <a:extLst>
              <a:ext uri="{FF2B5EF4-FFF2-40B4-BE49-F238E27FC236}">
                <a16:creationId xmlns:a16="http://schemas.microsoft.com/office/drawing/2014/main" id="{2BC68D17-BC0C-2A32-9CD3-53257F33486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703261" y="1524000"/>
            <a:ext cx="3027680" cy="4953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直观描述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6F816C2-7728-69CE-C4F8-FBD4241353E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231700" y="1837055"/>
            <a:ext cx="4973424" cy="4339908"/>
          </a:xfrm>
          <a:prstGeom prst="rect">
            <a:avLst/>
          </a:prstGeom>
          <a:noFill/>
          <a:ln w="28575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圆角矩形 31">
            <a:extLst>
              <a:ext uri="{FF2B5EF4-FFF2-40B4-BE49-F238E27FC236}">
                <a16:creationId xmlns:a16="http://schemas.microsoft.com/office/drawing/2014/main" id="{0522D2CF-5486-B9F7-349F-45B7A3C0985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096760" y="1524000"/>
            <a:ext cx="3027680" cy="4953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密码学表述</a:t>
            </a:r>
          </a:p>
        </p:txBody>
      </p:sp>
      <p:pic>
        <p:nvPicPr>
          <p:cNvPr id="11" name="Picture 6" descr="社長のイラスト（若い男性）">
            <a:extLst>
              <a:ext uri="{FF2B5EF4-FFF2-40B4-BE49-F238E27FC236}">
                <a16:creationId xmlns:a16="http://schemas.microsoft.com/office/drawing/2014/main" id="{8BDD167F-AA1C-24DE-A6DE-047FC9C06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780" y="2139078"/>
            <a:ext cx="916122" cy="106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ダンボール箱の荷物のイラスト">
            <a:extLst>
              <a:ext uri="{FF2B5EF4-FFF2-40B4-BE49-F238E27FC236}">
                <a16:creationId xmlns:a16="http://schemas.microsoft.com/office/drawing/2014/main" id="{A6C340BF-20CB-AD6C-A61E-E3E8933E2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909" y="2669952"/>
            <a:ext cx="675195" cy="67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家の鍵のイラスト（ディスクシリンダー）">
            <a:extLst>
              <a:ext uri="{FF2B5EF4-FFF2-40B4-BE49-F238E27FC236}">
                <a16:creationId xmlns:a16="http://schemas.microsoft.com/office/drawing/2014/main" id="{F3081B5E-77D3-5158-EDD6-AA298D65A5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719" y="2876740"/>
            <a:ext cx="371573" cy="37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A17926E4-3251-7011-E638-5181591B185A}"/>
                  </a:ext>
                </a:extLst>
              </p:cNvPr>
              <p:cNvSpPr/>
              <p:nvPr/>
            </p:nvSpPr>
            <p:spPr>
              <a:xfrm>
                <a:off x="6231700" y="2111187"/>
                <a:ext cx="4973424" cy="89124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342900" indent="-342900">
                  <a:buAutoNum type="arabicPeriod"/>
                  <a:defRPr/>
                </a:pPr>
                <a:r>
                  <a:rPr lang="en-US" altLang="zh-CN" sz="16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Bob</a:t>
                </a:r>
                <a:r>
                  <a:rPr lang="zh-CN" altLang="en-US" sz="16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生成一对公私钥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altLang="zh-CN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CN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altLang="zh-CN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altLang="zh-CN" sz="1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sz="16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，并另选随机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微软雅黑"/>
                      </a:rPr>
                      <m:t>𝑝</m:t>
                    </m:r>
                    <m:sSup>
                      <m:sSupPr>
                        <m:ctrlPr>
                          <a:rPr lang="en-US" altLang="zh-CN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微软雅黑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微软雅黑"/>
                          </a:rPr>
                          <m:t>𝑘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微软雅黑"/>
                          </a:rPr>
                          <m:t>′</m:t>
                        </m:r>
                      </m:sup>
                    </m:sSup>
                  </m:oMath>
                </a14:m>
                <a:endParaRPr lang="en-US" altLang="zh-CN" sz="1600" b="0" dirty="0">
                  <a:solidFill>
                    <a:schemeClr val="tx2"/>
                  </a:solidFill>
                  <a:latin typeface="Times New Roman"/>
                  <a:ea typeface="微软雅黑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Ø"/>
                  <a:defRPr/>
                </a:pPr>
                <a:r>
                  <a:rPr lang="zh-CN" altLang="en-US" sz="16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若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微软雅黑"/>
                      </a:rPr>
                      <m:t>𝑏</m:t>
                    </m:r>
                    <m:r>
                      <a:rPr lang="en-US" altLang="zh-CN" sz="1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微软雅黑"/>
                      </a:rPr>
                      <m:t>=0</m:t>
                    </m:r>
                  </m:oMath>
                </a14:m>
                <a:r>
                  <a:rPr lang="zh-CN" altLang="en-US" sz="16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，发送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altLang="zh-CN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CN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sSup>
                          <m:sSupPr>
                            <m:ctrlPr>
                              <a:rPr lang="en-US" altLang="zh-CN" sz="16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CN" sz="16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altLang="zh-CN" sz="1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CN" sz="1600" dirty="0">
                  <a:solidFill>
                    <a:schemeClr val="tx2"/>
                  </a:solidFill>
                  <a:latin typeface="Times New Roman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Ø"/>
                  <a:defRPr/>
                </a:pPr>
                <a:r>
                  <a:rPr lang="zh-CN" altLang="en-US" sz="16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若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微软雅黑"/>
                      </a:rPr>
                      <m:t>𝑏</m:t>
                    </m:r>
                    <m:r>
                      <a:rPr lang="en-US" altLang="zh-CN" sz="1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微软雅黑"/>
                      </a:rPr>
                      <m:t>=1</m:t>
                    </m:r>
                  </m:oMath>
                </a14:m>
                <a:r>
                  <a:rPr lang="zh-CN" altLang="en-US" sz="16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，发送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微软雅黑"/>
                          </a:rPr>
                        </m:ctrlPr>
                      </m:dPr>
                      <m:e>
                        <m:r>
                          <a:rPr lang="en-US" altLang="zh-CN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微软雅黑"/>
                          </a:rPr>
                          <m:t>𝑝</m:t>
                        </m:r>
                        <m:sSup>
                          <m:sSupPr>
                            <m:ctrlPr>
                              <a:rPr lang="en-US" altLang="zh-CN" sz="16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微软雅黑"/>
                              </a:rPr>
                            </m:ctrlPr>
                          </m:sSupPr>
                          <m:e>
                            <m:r>
                              <a:rPr lang="en-US" altLang="zh-CN" sz="16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微软雅黑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CN" sz="16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微软雅黑"/>
                              </a:rPr>
                              <m:t>′</m:t>
                            </m:r>
                          </m:sup>
                        </m:sSup>
                        <m:r>
                          <a:rPr lang="en-US" altLang="zh-CN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微软雅黑"/>
                          </a:rPr>
                          <m:t>, </m:t>
                        </m:r>
                        <m:r>
                          <a:rPr lang="en-US" altLang="zh-CN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微软雅黑"/>
                          </a:rPr>
                          <m:t>𝑝𝑘</m:t>
                        </m:r>
                      </m:e>
                    </m:d>
                  </m:oMath>
                </a14:m>
                <a:endParaRPr lang="en-US" altLang="zh-CN" sz="1600" dirty="0">
                  <a:solidFill>
                    <a:schemeClr val="tx2"/>
                  </a:solidFill>
                  <a:latin typeface="Times New Roman"/>
                  <a:ea typeface="微软雅黑"/>
                </a:endParaRPr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A17926E4-3251-7011-E638-5181591B18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1700" y="2111187"/>
                <a:ext cx="4973424" cy="891249"/>
              </a:xfrm>
              <a:prstGeom prst="rect">
                <a:avLst/>
              </a:prstGeom>
              <a:blipFill>
                <a:blip r:embed="rId9"/>
                <a:stretch>
                  <a:fillRect l="-368" b="-47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4" descr="社長のイラスト（若い女性）">
            <a:extLst>
              <a:ext uri="{FF2B5EF4-FFF2-40B4-BE49-F238E27FC236}">
                <a16:creationId xmlns:a16="http://schemas.microsoft.com/office/drawing/2014/main" id="{8632D4F5-9677-ECD1-9CDC-15A82CD14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876" y="3517354"/>
            <a:ext cx="896902" cy="103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ダンボール箱の荷物のイラスト">
            <a:extLst>
              <a:ext uri="{FF2B5EF4-FFF2-40B4-BE49-F238E27FC236}">
                <a16:creationId xmlns:a16="http://schemas.microsoft.com/office/drawing/2014/main" id="{8FC34897-7C04-7E4C-688A-2747277B7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905" y="4037297"/>
            <a:ext cx="675195" cy="67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6B3A9F9B-6227-1CE1-D3AF-12128671BFE6}"/>
                  </a:ext>
                </a:extLst>
              </p:cNvPr>
              <p:cNvSpPr/>
              <p:nvPr/>
            </p:nvSpPr>
            <p:spPr>
              <a:xfrm>
                <a:off x="1883778" y="4192516"/>
                <a:ext cx="616605" cy="442334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微软雅黑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微软雅黑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微软雅黑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altLang="zh-CN" sz="1600" dirty="0">
                  <a:solidFill>
                    <a:schemeClr val="tx2"/>
                  </a:solidFill>
                  <a:latin typeface="Times New Roman"/>
                  <a:ea typeface="微软雅黑"/>
                </a:endParaRPr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6B3A9F9B-6227-1CE1-D3AF-12128671BF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3778" y="4192516"/>
                <a:ext cx="616605" cy="44233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8" name="Picture 6" descr="ダンボール箱のイラスト">
            <a:extLst>
              <a:ext uri="{FF2B5EF4-FFF2-40B4-BE49-F238E27FC236}">
                <a16:creationId xmlns:a16="http://schemas.microsoft.com/office/drawing/2014/main" id="{831B1E91-282F-5A46-5CB1-829519DE4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142" y="1977802"/>
            <a:ext cx="754726" cy="7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ダンボール箱のイラスト">
            <a:extLst>
              <a:ext uri="{FF2B5EF4-FFF2-40B4-BE49-F238E27FC236}">
                <a16:creationId xmlns:a16="http://schemas.microsoft.com/office/drawing/2014/main" id="{912E1808-DD5F-6452-C886-4F33A2FD2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82" y="3345147"/>
            <a:ext cx="754726" cy="7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0DE1681-AEDC-301C-0618-B64A5316CAD9}"/>
                  </a:ext>
                </a:extLst>
              </p:cNvPr>
              <p:cNvSpPr/>
              <p:nvPr/>
            </p:nvSpPr>
            <p:spPr>
              <a:xfrm>
                <a:off x="1883777" y="3593655"/>
                <a:ext cx="616605" cy="442334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微软雅黑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微软雅黑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微软雅黑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altLang="zh-CN" sz="1600" dirty="0">
                  <a:solidFill>
                    <a:schemeClr val="tx2"/>
                  </a:solidFill>
                  <a:latin typeface="Times New Roman"/>
                  <a:ea typeface="微软雅黑"/>
                </a:endParaRPr>
              </a:p>
            </p:txBody>
          </p:sp>
        </mc:Choice>
        <mc:Fallback xmlns="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0DE1681-AEDC-301C-0618-B64A5316CA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3777" y="3593655"/>
                <a:ext cx="616605" cy="44233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077A0FA7-CE31-E71E-9458-5C9592E7AD4C}"/>
                  </a:ext>
                </a:extLst>
              </p:cNvPr>
              <p:cNvSpPr/>
              <p:nvPr/>
            </p:nvSpPr>
            <p:spPr>
              <a:xfrm>
                <a:off x="6231700" y="3582432"/>
                <a:ext cx="4973424" cy="89124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342900" indent="-342900">
                  <a:buFont typeface="+mj-lt"/>
                  <a:buAutoNum type="arabicPeriod" startAt="2"/>
                  <a:defRPr/>
                </a:pPr>
                <a:r>
                  <a:rPr lang="en-US" altLang="zh-CN" sz="16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Alice</a:t>
                </a:r>
                <a:r>
                  <a:rPr lang="zh-CN" altLang="en-US" sz="16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收到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微软雅黑"/>
                          </a:rPr>
                        </m:ctrlPr>
                      </m:dPr>
                      <m:e>
                        <m:r>
                          <a:rPr lang="en-US" altLang="zh-CN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微软雅黑"/>
                          </a:rPr>
                          <m:t>𝑝</m:t>
                        </m:r>
                        <m:sSub>
                          <m:sSubPr>
                            <m:ctrlPr>
                              <a:rPr lang="en-US" altLang="zh-CN" sz="16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微软雅黑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微软雅黑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微软雅黑"/>
                              </a:rPr>
                              <m:t>0</m:t>
                            </m:r>
                          </m:sub>
                        </m:sSub>
                        <m:r>
                          <a:rPr lang="en-US" altLang="zh-CN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微软雅黑"/>
                          </a:rPr>
                          <m:t>,</m:t>
                        </m:r>
                        <m:r>
                          <a:rPr lang="en-US" altLang="zh-CN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微软雅黑"/>
                          </a:rPr>
                          <m:t>𝑝</m:t>
                        </m:r>
                        <m:sSub>
                          <m:sSubPr>
                            <m:ctrlPr>
                              <a:rPr lang="en-US" altLang="zh-CN" sz="16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微软雅黑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微软雅黑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微软雅黑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zh-CN" altLang="en-US" sz="16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，分别</a:t>
                </a:r>
                <a:endParaRPr lang="en-US" altLang="zh-CN" sz="1600" dirty="0">
                  <a:solidFill>
                    <a:schemeClr val="tx2"/>
                  </a:solidFill>
                  <a:latin typeface="Times New Roman"/>
                  <a:ea typeface="微软雅黑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Ø"/>
                  <a:defRPr/>
                </a:pPr>
                <a:r>
                  <a:rPr lang="zh-CN" altLang="en-US" sz="16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用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微软雅黑"/>
                      </a:rPr>
                      <m:t>𝑝</m:t>
                    </m:r>
                    <m:sSub>
                      <m:sSubPr>
                        <m:ctrlPr>
                          <a:rPr lang="en-US" altLang="zh-CN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微软雅黑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微软雅黑"/>
                          </a:rPr>
                          <m:t>𝑘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微软雅黑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CN" altLang="en-US" sz="16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加密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微软雅黑"/>
                          </a:rPr>
                        </m:ctrlPr>
                      </m:sSubPr>
                      <m:e>
                        <m:r>
                          <a:rPr lang="en-US" altLang="zh-CN" sz="1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微软雅黑"/>
                          </a:rPr>
                          <m:t>𝑥</m:t>
                        </m:r>
                      </m:e>
                      <m:sub>
                        <m:r>
                          <a:rPr lang="en-US" altLang="zh-CN" sz="1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微软雅黑"/>
                          </a:rPr>
                          <m:t>0</m:t>
                        </m:r>
                      </m:sub>
                    </m:sSub>
                    <m:r>
                      <a:rPr lang="zh-CN" altLang="en-US" sz="1600" i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微软雅黑"/>
                      </a:rPr>
                      <m:t>，</m:t>
                    </m:r>
                  </m:oMath>
                </a14:m>
                <a:r>
                  <a:rPr lang="zh-CN" altLang="en-US" sz="16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发送</a:t>
                </a:r>
                <a14:m>
                  <m:oMath xmlns:m="http://schemas.openxmlformats.org/officeDocument/2006/math">
                    <m:r>
                      <a:rPr lang="en-US" altLang="zh-CN" sz="1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微软雅黑"/>
                      </a:rPr>
                      <m:t>𝐸𝑛</m:t>
                    </m:r>
                    <m:sSub>
                      <m:sSubPr>
                        <m:ctrlPr>
                          <a:rPr lang="en-US" altLang="zh-CN" sz="1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微软雅黑"/>
                          </a:rPr>
                        </m:ctrlPr>
                      </m:sSubPr>
                      <m:e>
                        <m:r>
                          <a:rPr lang="en-US" altLang="zh-CN" sz="1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微软雅黑"/>
                          </a:rPr>
                          <m:t>𝑐</m:t>
                        </m:r>
                      </m:e>
                      <m:sub>
                        <m:r>
                          <a:rPr lang="en-US" altLang="zh-CN" sz="1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微软雅黑"/>
                          </a:rPr>
                          <m:t>𝑝</m:t>
                        </m:r>
                        <m:sSub>
                          <m:sSubPr>
                            <m:ctrlPr>
                              <a:rPr lang="en-US" altLang="zh-CN" sz="1600" b="0" i="1" dirty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微软雅黑"/>
                              </a:rPr>
                            </m:ctrlPr>
                          </m:sSubPr>
                          <m:e>
                            <m:r>
                              <a:rPr lang="en-US" altLang="zh-CN" sz="1600" b="0" i="1" dirty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微软雅黑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CN" sz="1600" b="0" i="1" dirty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微软雅黑"/>
                              </a:rPr>
                              <m:t>0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altLang="zh-CN" sz="1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微软雅黑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600" b="0" i="1" dirty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微软雅黑"/>
                              </a:rPr>
                            </m:ctrlPr>
                          </m:sSubPr>
                          <m:e>
                            <m:r>
                              <a:rPr lang="en-US" altLang="zh-CN" sz="1600" b="0" i="1" dirty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微软雅黑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1600" b="0" i="1" dirty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微软雅黑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endParaRPr lang="en-US" altLang="zh-CN" sz="1600" dirty="0">
                  <a:solidFill>
                    <a:schemeClr val="tx2"/>
                  </a:solidFill>
                  <a:latin typeface="Times New Roman"/>
                  <a:ea typeface="微软雅黑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Ø"/>
                  <a:defRPr/>
                </a:pPr>
                <a:r>
                  <a:rPr lang="zh-CN" altLang="en-US" sz="16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用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微软雅黑"/>
                      </a:rPr>
                      <m:t>𝑝</m:t>
                    </m:r>
                    <m:sSub>
                      <m:sSubPr>
                        <m:ctrlPr>
                          <a:rPr lang="en-US" altLang="zh-CN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微软雅黑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微软雅黑"/>
                          </a:rPr>
                          <m:t>𝑘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微软雅黑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CN" altLang="en-US" sz="16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加密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微软雅黑"/>
                          </a:rPr>
                        </m:ctrlPr>
                      </m:sSubPr>
                      <m:e>
                        <m:r>
                          <a:rPr lang="en-US" altLang="zh-CN" sz="1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微软雅黑"/>
                          </a:rPr>
                          <m:t>𝑥</m:t>
                        </m:r>
                      </m:e>
                      <m:sub>
                        <m:r>
                          <a:rPr lang="en-US" altLang="zh-CN" sz="1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微软雅黑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CN" altLang="en-US" sz="16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，发送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微软雅黑"/>
                      </a:rPr>
                      <m:t>𝐸𝑛</m:t>
                    </m:r>
                    <m:sSub>
                      <m:sSubPr>
                        <m:ctrlPr>
                          <a:rPr lang="en-US" altLang="zh-CN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微软雅黑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微软雅黑"/>
                          </a:rPr>
                          <m:t>𝑐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微软雅黑"/>
                          </a:rPr>
                          <m:t>𝑝</m:t>
                        </m:r>
                        <m:sSub>
                          <m:sSubPr>
                            <m:ctrlPr>
                              <a:rPr lang="en-US" altLang="zh-CN" sz="16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微软雅黑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微软雅黑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微软雅黑"/>
                              </a:rPr>
                              <m:t>1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altLang="zh-CN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微软雅黑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6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微软雅黑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微软雅黑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微软雅黑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endParaRPr lang="en-US" altLang="zh-CN" sz="1600" dirty="0">
                  <a:solidFill>
                    <a:schemeClr val="tx2"/>
                  </a:solidFill>
                  <a:latin typeface="Times New Roman"/>
                  <a:ea typeface="微软雅黑"/>
                </a:endParaRPr>
              </a:p>
            </p:txBody>
          </p:sp>
        </mc:Choice>
        <mc:Fallback xmlns="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077A0FA7-CE31-E71E-9458-5C9592E7AD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1700" y="3582432"/>
                <a:ext cx="4973424" cy="891249"/>
              </a:xfrm>
              <a:prstGeom prst="rect">
                <a:avLst/>
              </a:prstGeom>
              <a:blipFill>
                <a:blip r:embed="rId14"/>
                <a:stretch>
                  <a:fillRect l="-368" t="-685" b="-47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6" descr="社長のイラスト（若い男性）">
            <a:extLst>
              <a:ext uri="{FF2B5EF4-FFF2-40B4-BE49-F238E27FC236}">
                <a16:creationId xmlns:a16="http://schemas.microsoft.com/office/drawing/2014/main" id="{3C67CDB2-5E44-73E3-293A-97A57E51D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780" y="4955627"/>
            <a:ext cx="916122" cy="106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F001DDFB-61B9-6DBE-219E-E44E9708C46D}"/>
              </a:ext>
            </a:extLst>
          </p:cNvPr>
          <p:cNvGrpSpPr/>
          <p:nvPr/>
        </p:nvGrpSpPr>
        <p:grpSpPr>
          <a:xfrm>
            <a:off x="3209874" y="5425720"/>
            <a:ext cx="675195" cy="675195"/>
            <a:chOff x="2961066" y="5459542"/>
            <a:chExt cx="675195" cy="675195"/>
          </a:xfrm>
        </p:grpSpPr>
        <p:pic>
          <p:nvPicPr>
            <p:cNvPr id="23" name="Picture 2" descr="ダンボール箱の荷物のイラスト">
              <a:extLst>
                <a:ext uri="{FF2B5EF4-FFF2-40B4-BE49-F238E27FC236}">
                  <a16:creationId xmlns:a16="http://schemas.microsoft.com/office/drawing/2014/main" id="{59716831-F986-85F2-2893-F0AC67FA41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1066" y="5459542"/>
              <a:ext cx="675195" cy="675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矩形 23">
                  <a:extLst>
                    <a:ext uri="{FF2B5EF4-FFF2-40B4-BE49-F238E27FC236}">
                      <a16:creationId xmlns:a16="http://schemas.microsoft.com/office/drawing/2014/main" id="{7D792EE6-6E4F-6600-E1B1-A21D16272D17}"/>
                    </a:ext>
                  </a:extLst>
                </p:cNvPr>
                <p:cNvSpPr/>
                <p:nvPr/>
              </p:nvSpPr>
              <p:spPr>
                <a:xfrm>
                  <a:off x="2988603" y="5589689"/>
                  <a:ext cx="616605" cy="442334"/>
                </a:xfrm>
                <a:prstGeom prst="rect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6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微软雅黑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微软雅黑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微软雅黑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altLang="zh-CN" sz="1600" dirty="0">
                    <a:solidFill>
                      <a:schemeClr val="tx2"/>
                    </a:solidFill>
                    <a:latin typeface="Times New Roman"/>
                    <a:ea typeface="微软雅黑"/>
                  </a:endParaRPr>
                </a:p>
              </p:txBody>
            </p:sp>
          </mc:Choice>
          <mc:Fallback xmlns="">
            <p:sp>
              <p:nvSpPr>
                <p:cNvPr id="24" name="矩形 23">
                  <a:extLst>
                    <a:ext uri="{FF2B5EF4-FFF2-40B4-BE49-F238E27FC236}">
                      <a16:creationId xmlns:a16="http://schemas.microsoft.com/office/drawing/2014/main" id="{7D792EE6-6E4F-6600-E1B1-A21D16272D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88603" y="5589689"/>
                  <a:ext cx="616605" cy="44233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8B140E3D-5A56-5670-9D3D-285A9AED0501}"/>
              </a:ext>
            </a:extLst>
          </p:cNvPr>
          <p:cNvGrpSpPr/>
          <p:nvPr/>
        </p:nvGrpSpPr>
        <p:grpSpPr>
          <a:xfrm>
            <a:off x="3168351" y="4733570"/>
            <a:ext cx="754726" cy="754726"/>
            <a:chOff x="2919543" y="4767392"/>
            <a:chExt cx="754726" cy="754726"/>
          </a:xfrm>
        </p:grpSpPr>
        <p:pic>
          <p:nvPicPr>
            <p:cNvPr id="25" name="Picture 6" descr="ダンボール箱のイラスト">
              <a:extLst>
                <a:ext uri="{FF2B5EF4-FFF2-40B4-BE49-F238E27FC236}">
                  <a16:creationId xmlns:a16="http://schemas.microsoft.com/office/drawing/2014/main" id="{8E8509A5-C94B-DBBD-9745-6B25C378F3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9543" y="4767392"/>
              <a:ext cx="754726" cy="754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矩形 25">
                  <a:extLst>
                    <a:ext uri="{FF2B5EF4-FFF2-40B4-BE49-F238E27FC236}">
                      <a16:creationId xmlns:a16="http://schemas.microsoft.com/office/drawing/2014/main" id="{4F58C8A8-D238-979B-7E50-52DB993461F1}"/>
                    </a:ext>
                  </a:extLst>
                </p:cNvPr>
                <p:cNvSpPr/>
                <p:nvPr/>
              </p:nvSpPr>
              <p:spPr>
                <a:xfrm>
                  <a:off x="2988603" y="4955627"/>
                  <a:ext cx="616605" cy="442334"/>
                </a:xfrm>
                <a:prstGeom prst="rect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6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微软雅黑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微软雅黑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微软雅黑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altLang="zh-CN" sz="1600" dirty="0">
                    <a:solidFill>
                      <a:schemeClr val="tx2"/>
                    </a:solidFill>
                    <a:latin typeface="Times New Roman"/>
                    <a:ea typeface="微软雅黑"/>
                  </a:endParaRPr>
                </a:p>
              </p:txBody>
            </p:sp>
          </mc:Choice>
          <mc:Fallback xmlns="">
            <p:sp>
              <p:nvSpPr>
                <p:cNvPr id="26" name="矩形 25">
                  <a:extLst>
                    <a:ext uri="{FF2B5EF4-FFF2-40B4-BE49-F238E27FC236}">
                      <a16:creationId xmlns:a16="http://schemas.microsoft.com/office/drawing/2014/main" id="{4F58C8A8-D238-979B-7E50-52DB993461F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88603" y="4955627"/>
                  <a:ext cx="616605" cy="44233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4" descr="家の鍵のイラスト（ディスクシリンダー）">
            <a:extLst>
              <a:ext uri="{FF2B5EF4-FFF2-40B4-BE49-F238E27FC236}">
                <a16:creationId xmlns:a16="http://schemas.microsoft.com/office/drawing/2014/main" id="{97B693FA-AB97-4681-9CC2-4BD448AE4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531" y="5589301"/>
            <a:ext cx="371573" cy="37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4D550446-3448-7047-362C-7369CFFF9641}"/>
                  </a:ext>
                </a:extLst>
              </p:cNvPr>
              <p:cNvSpPr/>
              <p:nvPr/>
            </p:nvSpPr>
            <p:spPr>
              <a:xfrm>
                <a:off x="6253227" y="4879697"/>
                <a:ext cx="4973424" cy="89124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342900" indent="-342900">
                  <a:buFont typeface="+mj-lt"/>
                  <a:buAutoNum type="arabicPeriod" startAt="3"/>
                  <a:defRPr/>
                </a:pPr>
                <a:r>
                  <a:rPr lang="en-US" altLang="zh-CN" sz="16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Bob</a:t>
                </a:r>
                <a:r>
                  <a:rPr lang="zh-CN" altLang="en-US" sz="16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收到加密信息，用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微软雅黑"/>
                      </a:rPr>
                      <m:t>𝑠𝑘</m:t>
                    </m:r>
                  </m:oMath>
                </a14:m>
                <a:r>
                  <a:rPr lang="zh-CN" altLang="en-US" sz="16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解密</a:t>
                </a:r>
                <a14:m>
                  <m:oMath xmlns:m="http://schemas.openxmlformats.org/officeDocument/2006/math">
                    <m:r>
                      <a:rPr lang="en-US" altLang="zh-CN" sz="1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𝐸𝑛</m:t>
                    </m:r>
                    <m:sSub>
                      <m:sSubPr>
                        <m:ctrlPr>
                          <a:rPr lang="en-US" altLang="zh-CN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sSub>
                          <m:sSubPr>
                            <m:ctrlPr>
                              <a:rPr lang="en-US" altLang="zh-CN" sz="16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altLang="zh-CN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6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e>
                    </m:d>
                  </m:oMath>
                </a14:m>
                <a:endParaRPr lang="en-US" altLang="zh-CN" sz="1600" dirty="0">
                  <a:solidFill>
                    <a:schemeClr val="tx2"/>
                  </a:solidFill>
                  <a:latin typeface="Times New Roman"/>
                  <a:ea typeface="微软雅黑"/>
                </a:endParaRPr>
              </a:p>
            </p:txBody>
          </p:sp>
        </mc:Choice>
        <mc:Fallback xmlns=""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4D550446-3448-7047-362C-7369CFFF96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3227" y="4879697"/>
                <a:ext cx="4973424" cy="891249"/>
              </a:xfrm>
              <a:prstGeom prst="rect">
                <a:avLst/>
              </a:prstGeom>
              <a:blipFill>
                <a:blip r:embed="rId17"/>
                <a:stretch>
                  <a:fillRect l="-4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230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21" grpId="0"/>
      <p:bldP spid="3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B392E8-EA5D-4AEB-BCED-8C839F5E8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安全多方计算协议</a:t>
            </a:r>
            <a:r>
              <a:rPr lang="en-US" altLang="zh-CN" dirty="0"/>
              <a:t>I — </a:t>
            </a:r>
            <a:r>
              <a:rPr lang="zh-CN" altLang="en-US" dirty="0"/>
              <a:t>不经意传输 </a:t>
            </a:r>
            <a:r>
              <a:rPr lang="en-US" altLang="zh-CN" dirty="0"/>
              <a:t>(Oblivious Transfer)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B67C7DA-8864-951B-B898-20256CBFE8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安全性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Alice</a:t>
                </a:r>
                <a:r>
                  <a:rPr lang="zh-CN" altLang="en-US" dirty="0"/>
                  <a:t>收到了两个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𝑝𝑘</m:t>
                    </m:r>
                  </m:oMath>
                </a14:m>
                <a:r>
                  <a:rPr lang="zh-CN" altLang="en-US" dirty="0"/>
                  <a:t>，对她来说都是随机数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Bob</a:t>
                </a:r>
                <a:r>
                  <a:rPr lang="zh-CN" altLang="en-US" dirty="0"/>
                  <a:t>只有一个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𝑠𝑘</m:t>
                    </m:r>
                  </m:oMath>
                </a14:m>
                <a:r>
                  <a:rPr lang="zh-CN" altLang="en-US" dirty="0"/>
                  <a:t>，他只能获得对应的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endParaRPr lang="en-US" altLang="zh-CN" dirty="0"/>
              </a:p>
              <a:p>
                <a:r>
                  <a:rPr lang="zh-CN" altLang="en-US" dirty="0"/>
                  <a:t>用户不遵守协议的风险？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如果</a:t>
                </a:r>
                <a:r>
                  <a:rPr lang="en-US" altLang="zh-CN" dirty="0"/>
                  <a:t>Bob</a:t>
                </a:r>
                <a:r>
                  <a:rPr lang="zh-CN" altLang="en-US" dirty="0"/>
                  <a:t>没有取随机的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zh-CN" altLang="en-US" dirty="0"/>
                  <a:t>，而是生成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𝑝</m:t>
                        </m:r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zh-CN" altLang="en-US" dirty="0"/>
                  <a:t>，则他也可以知道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endParaRPr lang="en-US" altLang="zh-CN" b="0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如果</a:t>
                </a:r>
                <a:r>
                  <a:rPr lang="en-US" altLang="zh-CN" dirty="0"/>
                  <a:t>Alice</a:t>
                </a:r>
                <a:r>
                  <a:rPr lang="zh-CN" altLang="en-US" dirty="0"/>
                  <a:t>不遵守协议，则</a:t>
                </a:r>
                <a:r>
                  <a:rPr lang="en-US" altLang="zh-CN" dirty="0"/>
                  <a:t>Bob</a:t>
                </a:r>
                <a:r>
                  <a:rPr lang="zh-CN" altLang="en-US" dirty="0"/>
                  <a:t>得到的数据无意义，但</a:t>
                </a:r>
                <a:r>
                  <a:rPr lang="en-US" altLang="zh-CN" dirty="0"/>
                  <a:t>Alice</a:t>
                </a:r>
                <a:r>
                  <a:rPr lang="zh-CN" altLang="en-US" dirty="0"/>
                  <a:t>依然不知道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B67C7DA-8864-951B-B898-20256CBFE8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A7F34D-9D2C-D01C-1A93-BAB3474B1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46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5593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167D1-6309-649F-7D71-A010FCE2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安全多方计算协议</a:t>
            </a:r>
            <a:r>
              <a:rPr lang="en-US" altLang="zh-CN" dirty="0"/>
              <a:t>II — </a:t>
            </a:r>
            <a:r>
              <a:rPr lang="zh-CN" altLang="en-US" dirty="0"/>
              <a:t>安全求和 </a:t>
            </a:r>
            <a:r>
              <a:rPr lang="en-US" altLang="zh-CN" dirty="0"/>
              <a:t>(Secure Summation)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423E48F-77E6-FAC1-9A67-42E00F53D9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问题背景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个</m:t>
                    </m:r>
                  </m:oMath>
                </a14:m>
                <a:r>
                  <a:rPr lang="zh-CN" altLang="en-US" dirty="0"/>
                  <a:t>用户，每个用户有一个数字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altLang="zh-CN" b="0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为了方便，我们考虑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zh-CN" altLang="en-US" dirty="0"/>
                  <a:t>进数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en-US" altLang="zh-CN" b="0" dirty="0">
                  <a:ea typeface="Cambria Math" panose="02040503050406030204" pitchFamily="18" charset="0"/>
                </a:endParaRP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例如在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11</m:t>
                        </m:r>
                      </m:sub>
                    </m:sSub>
                  </m:oMath>
                </a14:m>
                <a:r>
                  <a:rPr lang="zh-CN" altLang="en-US" dirty="0"/>
                  <a:t>中，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9+7=16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≡16−11=5</m:t>
                    </m:r>
                  </m:oMath>
                </a14:m>
                <a:r>
                  <a:rPr lang="en-US" altLang="zh-CN" dirty="0"/>
                  <a:t> (mod 11)</a:t>
                </a:r>
              </a:p>
              <a:p>
                <a:r>
                  <a:rPr lang="zh-CN" altLang="en-US" dirty="0"/>
                  <a:t>计算结果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每个用户都知道总和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zh-CN" altLang="en-US" dirty="0"/>
                  <a:t>，却不知道除自己以外的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zh-CN" altLang="en-US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423E48F-77E6-FAC1-9A67-42E00F53D9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B29C785-227D-8C85-5660-691DFA1C6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47</a:t>
            </a:fld>
            <a:endParaRPr lang="zh-CN" altLang="en-US" dirty="0"/>
          </a:p>
        </p:txBody>
      </p:sp>
      <p:pic>
        <p:nvPicPr>
          <p:cNvPr id="5" name="Picture 4" descr="社長のイラスト（若い女性）">
            <a:extLst>
              <a:ext uri="{FF2B5EF4-FFF2-40B4-BE49-F238E27FC236}">
                <a16:creationId xmlns:a16="http://schemas.microsoft.com/office/drawing/2014/main" id="{AF80A66B-AF68-1DF3-C1C6-BEA1C7498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505" y="4074831"/>
            <a:ext cx="858495" cy="99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社長のイラスト（若い男性）">
            <a:extLst>
              <a:ext uri="{FF2B5EF4-FFF2-40B4-BE49-F238E27FC236}">
                <a16:creationId xmlns:a16="http://schemas.microsoft.com/office/drawing/2014/main" id="{68963A78-BC55-7888-9563-B0536CBC8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360228"/>
            <a:ext cx="911561" cy="105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社長のイラスト（女性）">
            <a:extLst>
              <a:ext uri="{FF2B5EF4-FFF2-40B4-BE49-F238E27FC236}">
                <a16:creationId xmlns:a16="http://schemas.microsoft.com/office/drawing/2014/main" id="{C2745E2B-B2DD-9870-C841-3397036C3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513" y="5338858"/>
            <a:ext cx="929992" cy="107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8E6EAE8-6EFC-D514-4E5A-4E4324A8E390}"/>
              </a:ext>
            </a:extLst>
          </p:cNvPr>
          <p:cNvSpPr/>
          <p:nvPr/>
        </p:nvSpPr>
        <p:spPr>
          <a:xfrm>
            <a:off x="5454836" y="4994041"/>
            <a:ext cx="423831" cy="442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CN" sz="1600" dirty="0">
                <a:solidFill>
                  <a:schemeClr val="tx2"/>
                </a:solidFill>
                <a:latin typeface="Times New Roman"/>
                <a:ea typeface="微软雅黑"/>
              </a:rPr>
              <a:t>4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A643355-59EC-3A33-C0C4-28A6DE1ABDE7}"/>
              </a:ext>
            </a:extLst>
          </p:cNvPr>
          <p:cNvSpPr/>
          <p:nvPr/>
        </p:nvSpPr>
        <p:spPr>
          <a:xfrm>
            <a:off x="6339864" y="6317745"/>
            <a:ext cx="423831" cy="442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CN" sz="1600" dirty="0">
                <a:solidFill>
                  <a:schemeClr val="tx2"/>
                </a:solidFill>
                <a:latin typeface="Times New Roman"/>
                <a:ea typeface="微软雅黑"/>
              </a:rPr>
              <a:t>5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6BCA5E9-B5E3-6670-D5E4-3D7B266979EB}"/>
              </a:ext>
            </a:extLst>
          </p:cNvPr>
          <p:cNvSpPr/>
          <p:nvPr/>
        </p:nvSpPr>
        <p:spPr>
          <a:xfrm>
            <a:off x="4560593" y="6317745"/>
            <a:ext cx="423831" cy="442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CN" sz="1600" dirty="0">
                <a:solidFill>
                  <a:schemeClr val="tx2"/>
                </a:solidFill>
                <a:latin typeface="Times New Roman"/>
                <a:ea typeface="微软雅黑"/>
              </a:rPr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174EA993-46D6-A74A-C0FC-725147B6515A}"/>
                  </a:ext>
                </a:extLst>
              </p:cNvPr>
              <p:cNvSpPr/>
              <p:nvPr/>
            </p:nvSpPr>
            <p:spPr>
              <a:xfrm>
                <a:off x="7930181" y="5070187"/>
                <a:ext cx="2816376" cy="774431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zh-CN" altLang="en-US" sz="16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输出：</a:t>
                </a:r>
                <a:endParaRPr lang="en-US" altLang="zh-CN" sz="1600" dirty="0">
                  <a:solidFill>
                    <a:schemeClr val="tx2"/>
                  </a:solidFill>
                  <a:latin typeface="Times New Roman"/>
                  <a:ea typeface="微软雅黑"/>
                </a:endParaRPr>
              </a:p>
              <a:p>
                <a:pPr>
                  <a:defRPr/>
                </a:pPr>
                <a:r>
                  <a:rPr lang="en-US" altLang="zh-CN" sz="16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4+5+7=16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微软雅黑"/>
                      </a:rPr>
                      <m:t>≡</m:t>
                    </m:r>
                  </m:oMath>
                </a14:m>
                <a:r>
                  <a:rPr lang="en-US" altLang="zh-CN" sz="1600" dirty="0">
                    <a:solidFill>
                      <a:schemeClr val="tx2"/>
                    </a:solidFill>
                    <a:latin typeface="Times New Roman"/>
                    <a:ea typeface="微软雅黑"/>
                  </a:rPr>
                  <a:t>5 (mod 11)</a:t>
                </a:r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174EA993-46D6-A74A-C0FC-725147B651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0181" y="5070187"/>
                <a:ext cx="2816376" cy="774431"/>
              </a:xfrm>
              <a:prstGeom prst="rect">
                <a:avLst/>
              </a:prstGeom>
              <a:blipFill>
                <a:blip r:embed="rId6"/>
                <a:stretch>
                  <a:fillRect l="-1075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4" descr="社長のイラスト（若い女性）">
            <a:extLst>
              <a:ext uri="{FF2B5EF4-FFF2-40B4-BE49-F238E27FC236}">
                <a16:creationId xmlns:a16="http://schemas.microsoft.com/office/drawing/2014/main" id="{87494783-75F1-BE35-3791-C90C53419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505" y="4069973"/>
            <a:ext cx="858495" cy="99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社長のイラスト（女性）">
            <a:extLst>
              <a:ext uri="{FF2B5EF4-FFF2-40B4-BE49-F238E27FC236}">
                <a16:creationId xmlns:a16="http://schemas.microsoft.com/office/drawing/2014/main" id="{891E4A74-0CA9-219D-6027-1F7DF2D90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513" y="5334000"/>
            <a:ext cx="929992" cy="107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4914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3ED552-4A9E-FDDD-A327-00AB57E25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安全多方计算协议</a:t>
            </a:r>
            <a:r>
              <a:rPr lang="en-US" altLang="zh-CN" dirty="0"/>
              <a:t>II — </a:t>
            </a:r>
            <a:r>
              <a:rPr lang="zh-CN" altLang="en-US" dirty="0"/>
              <a:t>安全求和 </a:t>
            </a:r>
            <a:r>
              <a:rPr lang="en-US" altLang="zh-CN" dirty="0"/>
              <a:t>(Secure Summation)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3BB0BEE-4797-DCAB-E2C2-AD678A5773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24000"/>
                <a:ext cx="10515600" cy="5274733"/>
              </a:xfrm>
            </p:spPr>
            <p:txBody>
              <a:bodyPr/>
              <a:lstStyle/>
              <a:p>
                <a:r>
                  <a:rPr lang="zh-CN" altLang="en-US" dirty="0"/>
                  <a:t>基础安全求和 </a:t>
                </a:r>
                <a:r>
                  <a:rPr lang="en-US" altLang="zh-CN" dirty="0"/>
                  <a:t>(Basic Secure Summation)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第一个用户取一个随机数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zh-CN" altLang="en-US" dirty="0"/>
                  <a:t>，并将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zh-CN" altLang="en-US" i="1">
                        <a:latin typeface="Cambria Math" panose="02040503050406030204" pitchFamily="18" charset="0"/>
                      </a:rPr>
                      <m:t>发给</m:t>
                    </m:r>
                  </m:oMath>
                </a14:m>
                <a:r>
                  <a:rPr lang="zh-CN" altLang="en-US" dirty="0"/>
                  <a:t>下一人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用户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zh-CN" altLang="en-US" dirty="0"/>
                  <a:t>收到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sSub>
                          <m:sSubPr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altLang="zh-CN" dirty="0"/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对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zh-CN" altLang="en-US" dirty="0"/>
                  <a:t>来说这依然是个随机数</a:t>
                </a:r>
                <a:endParaRPr lang="en-US" altLang="zh-CN" dirty="0"/>
              </a:p>
              <a:p>
                <a:pPr lvl="2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zh-CN" altLang="en-US" dirty="0"/>
                  <a:t>加上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zh-CN" altLang="en-US" dirty="0"/>
                  <a:t>以后发给下一人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用户</a:t>
                </a:r>
                <a:r>
                  <a:rPr lang="en-US" altLang="zh-CN" dirty="0"/>
                  <a:t>1</a:t>
                </a:r>
                <a:r>
                  <a:rPr lang="zh-CN" altLang="en-US" dirty="0"/>
                  <a:t>收到用户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zh-CN" altLang="en-US" dirty="0"/>
                  <a:t>的和后，减去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即为</m:t>
                    </m:r>
                  </m:oMath>
                </a14:m>
                <a:r>
                  <a:rPr lang="zh-CN" altLang="en-US" dirty="0"/>
                  <a:t>真实和</a:t>
                </a:r>
                <a:endParaRPr lang="en-US" altLang="zh-CN" dirty="0"/>
              </a:p>
              <a:p>
                <a:pPr marL="0" indent="0">
                  <a:buNone/>
                </a:pPr>
                <a:endParaRPr lang="en-US" altLang="zh-CN" dirty="0"/>
              </a:p>
              <a:p>
                <a:r>
                  <a:rPr lang="zh-CN" altLang="en-US" dirty="0"/>
                  <a:t>用户不遵守协议的风险？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如果用户</a:t>
                </a:r>
                <a:r>
                  <a:rPr lang="en-US" altLang="zh-CN" dirty="0"/>
                  <a:t>1</a:t>
                </a:r>
                <a:r>
                  <a:rPr lang="zh-CN" altLang="en-US" dirty="0"/>
                  <a:t>发其他信息</a:t>
                </a:r>
                <a:endParaRPr lang="en-US" altLang="zh-CN" dirty="0"/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结果不再正确</a:t>
                </a:r>
                <a:endParaRPr lang="en-US" altLang="zh-CN" dirty="0"/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但再次收到信息时，已经包含了其他用户的和，符合安全需求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如果用户</a:t>
                </a:r>
                <a:r>
                  <a:rPr lang="en-US" altLang="zh-CN" dirty="0"/>
                  <a:t>1</a:t>
                </a:r>
                <a:r>
                  <a:rPr lang="zh-CN" altLang="en-US" dirty="0"/>
                  <a:t>和用户</a:t>
                </a:r>
                <a:r>
                  <a:rPr lang="en-US" altLang="zh-CN" dirty="0"/>
                  <a:t>3</a:t>
                </a:r>
                <a:r>
                  <a:rPr lang="zh-CN" altLang="en-US" dirty="0"/>
                  <a:t>合作，则用户</a:t>
                </a:r>
                <a:r>
                  <a:rPr lang="en-US" altLang="zh-CN" dirty="0"/>
                  <a:t>2</a:t>
                </a:r>
                <a:r>
                  <a:rPr lang="zh-CN" altLang="en-US" dirty="0"/>
                  <a:t>的数据被泄露</a:t>
                </a:r>
                <a:endParaRPr lang="en-US" altLang="zh-CN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3BB0BEE-4797-DCAB-E2C2-AD678A5773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24000"/>
                <a:ext cx="10515600" cy="5274733"/>
              </a:xfrm>
              <a:blipFill>
                <a:blip r:embed="rId2"/>
                <a:stretch>
                  <a:fillRect l="-1043" t="-19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B126873-54EE-F633-82EE-B3DC3FE64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48</a:t>
            </a:fld>
            <a:endParaRPr lang="zh-CN" altLang="en-US" dirty="0"/>
          </a:p>
        </p:txBody>
      </p:sp>
      <p:pic>
        <p:nvPicPr>
          <p:cNvPr id="5" name="Picture 4" descr="社長のイラスト（若い女性）">
            <a:extLst>
              <a:ext uri="{FF2B5EF4-FFF2-40B4-BE49-F238E27FC236}">
                <a16:creationId xmlns:a16="http://schemas.microsoft.com/office/drawing/2014/main" id="{70B06379-815C-8EB2-1E98-B1D08B71F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360" y="2931321"/>
            <a:ext cx="858495" cy="99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社長のイラスト（若い男性）">
            <a:extLst>
              <a:ext uri="{FF2B5EF4-FFF2-40B4-BE49-F238E27FC236}">
                <a16:creationId xmlns:a16="http://schemas.microsoft.com/office/drawing/2014/main" id="{51788DEF-8FBF-06A2-3D7E-0549B17BB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0780" y="4195348"/>
            <a:ext cx="911561" cy="105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社長のイラスト（女性）">
            <a:extLst>
              <a:ext uri="{FF2B5EF4-FFF2-40B4-BE49-F238E27FC236}">
                <a16:creationId xmlns:a16="http://schemas.microsoft.com/office/drawing/2014/main" id="{2F512F45-E8E0-BE81-C24A-4B287795C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761" y="4168699"/>
            <a:ext cx="929992" cy="107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1E90135-E362-7E55-ED46-C48B767A3DE4}"/>
              </a:ext>
            </a:extLst>
          </p:cNvPr>
          <p:cNvSpPr/>
          <p:nvPr/>
        </p:nvSpPr>
        <p:spPr>
          <a:xfrm>
            <a:off x="10103691" y="3850531"/>
            <a:ext cx="423831" cy="442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CN" sz="1600" dirty="0">
                <a:solidFill>
                  <a:schemeClr val="tx2"/>
                </a:solidFill>
                <a:latin typeface="Times New Roman"/>
                <a:ea typeface="微软雅黑"/>
              </a:rPr>
              <a:t>4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68985CB-19C6-9AED-B301-81742F97216E}"/>
              </a:ext>
            </a:extLst>
          </p:cNvPr>
          <p:cNvSpPr/>
          <p:nvPr/>
        </p:nvSpPr>
        <p:spPr>
          <a:xfrm>
            <a:off x="11304644" y="5152865"/>
            <a:ext cx="423831" cy="442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CN" sz="1600" dirty="0">
                <a:solidFill>
                  <a:schemeClr val="tx2"/>
                </a:solidFill>
                <a:latin typeface="Times New Roman"/>
                <a:ea typeface="微软雅黑"/>
              </a:rPr>
              <a:t>5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5BDC048-5BEB-1BDF-8DBB-FA624964973D}"/>
              </a:ext>
            </a:extLst>
          </p:cNvPr>
          <p:cNvSpPr/>
          <p:nvPr/>
        </p:nvSpPr>
        <p:spPr>
          <a:xfrm>
            <a:off x="8890860" y="5152865"/>
            <a:ext cx="423831" cy="442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CN" sz="1600" dirty="0">
                <a:solidFill>
                  <a:schemeClr val="tx2"/>
                </a:solidFill>
                <a:latin typeface="Times New Roman"/>
                <a:ea typeface="微软雅黑"/>
              </a:rPr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2A60B14D-B31F-C8FD-400F-C86796A00AED}"/>
                  </a:ext>
                </a:extLst>
              </p:cNvPr>
              <p:cNvSpPr txBox="1"/>
              <p:nvPr/>
            </p:nvSpPr>
            <p:spPr>
              <a:xfrm>
                <a:off x="9643947" y="2565134"/>
                <a:ext cx="13433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=9∈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ℤ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2A60B14D-B31F-C8FD-400F-C86796A00A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3947" y="2565134"/>
                <a:ext cx="1343318" cy="369332"/>
              </a:xfrm>
              <a:prstGeom prst="rect">
                <a:avLst/>
              </a:prstGeom>
              <a:blipFill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箭头: 右 12">
            <a:extLst>
              <a:ext uri="{FF2B5EF4-FFF2-40B4-BE49-F238E27FC236}">
                <a16:creationId xmlns:a16="http://schemas.microsoft.com/office/drawing/2014/main" id="{A73007FA-8BAE-EDC2-995A-13B1D8F99A32}"/>
              </a:ext>
            </a:extLst>
          </p:cNvPr>
          <p:cNvSpPr/>
          <p:nvPr/>
        </p:nvSpPr>
        <p:spPr>
          <a:xfrm rot="2704045">
            <a:off x="10534783" y="3703898"/>
            <a:ext cx="1084761" cy="159132"/>
          </a:xfrm>
          <a:prstGeom prst="rightArrow">
            <a:avLst>
              <a:gd name="adj1" fmla="val 31207"/>
              <a:gd name="adj2" fmla="val 5646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0298610-A4C2-2A09-B217-84E89BFF36A4}"/>
              </a:ext>
            </a:extLst>
          </p:cNvPr>
          <p:cNvSpPr txBox="1"/>
          <p:nvPr/>
        </p:nvSpPr>
        <p:spPr>
          <a:xfrm>
            <a:off x="11050796" y="3414132"/>
            <a:ext cx="1343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en-US" altLang="zh-CN" dirty="0"/>
              <a:t>9+4=</a:t>
            </a:r>
            <a:r>
              <a:rPr lang="en-US" altLang="zh-CN" dirty="0">
                <a:solidFill>
                  <a:srgbClr val="C00000"/>
                </a:solidFill>
              </a:rPr>
              <a:t>2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5" name="箭头: 右 14">
            <a:extLst>
              <a:ext uri="{FF2B5EF4-FFF2-40B4-BE49-F238E27FC236}">
                <a16:creationId xmlns:a16="http://schemas.microsoft.com/office/drawing/2014/main" id="{1C1FD911-183C-C2CC-D296-8B4CD4F180C9}"/>
              </a:ext>
            </a:extLst>
          </p:cNvPr>
          <p:cNvSpPr/>
          <p:nvPr/>
        </p:nvSpPr>
        <p:spPr>
          <a:xfrm rot="10800000">
            <a:off x="9537752" y="4834694"/>
            <a:ext cx="1491275" cy="159132"/>
          </a:xfrm>
          <a:prstGeom prst="rightArrow">
            <a:avLst>
              <a:gd name="adj1" fmla="val 31207"/>
              <a:gd name="adj2" fmla="val 5646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083DAE1-FCEB-9C81-0702-AC5895013699}"/>
              </a:ext>
            </a:extLst>
          </p:cNvPr>
          <p:cNvSpPr txBox="1"/>
          <p:nvPr/>
        </p:nvSpPr>
        <p:spPr>
          <a:xfrm>
            <a:off x="9749540" y="5062285"/>
            <a:ext cx="1343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ea"/>
              <a:buAutoNum type="circleNumDbPlain" startAt="2"/>
            </a:pPr>
            <a:r>
              <a:rPr lang="en-US" altLang="zh-CN" dirty="0"/>
              <a:t>2+5=</a:t>
            </a:r>
            <a:r>
              <a:rPr lang="en-US" altLang="zh-CN" dirty="0">
                <a:solidFill>
                  <a:srgbClr val="C00000"/>
                </a:solidFill>
              </a:rPr>
              <a:t>7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8" name="箭头: 右 17">
            <a:extLst>
              <a:ext uri="{FF2B5EF4-FFF2-40B4-BE49-F238E27FC236}">
                <a16:creationId xmlns:a16="http://schemas.microsoft.com/office/drawing/2014/main" id="{9FC9CB8C-1430-A853-AD99-70100B6362E2}"/>
              </a:ext>
            </a:extLst>
          </p:cNvPr>
          <p:cNvSpPr/>
          <p:nvPr/>
        </p:nvSpPr>
        <p:spPr>
          <a:xfrm rot="18895955" flipV="1">
            <a:off x="8958240" y="3661254"/>
            <a:ext cx="1084761" cy="159132"/>
          </a:xfrm>
          <a:prstGeom prst="rightArrow">
            <a:avLst>
              <a:gd name="adj1" fmla="val 31207"/>
              <a:gd name="adj2" fmla="val 5646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5005D37-1223-041B-2476-961CFEBCA053}"/>
              </a:ext>
            </a:extLst>
          </p:cNvPr>
          <p:cNvSpPr txBox="1"/>
          <p:nvPr/>
        </p:nvSpPr>
        <p:spPr>
          <a:xfrm>
            <a:off x="8237101" y="3451119"/>
            <a:ext cx="1343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ea"/>
              <a:buAutoNum type="circleNumDbPlain" startAt="3"/>
            </a:pPr>
            <a:r>
              <a:rPr lang="en-US" altLang="zh-CN" dirty="0"/>
              <a:t>7+7=</a:t>
            </a:r>
            <a:r>
              <a:rPr lang="en-US" altLang="zh-CN" dirty="0">
                <a:solidFill>
                  <a:srgbClr val="C00000"/>
                </a:solidFill>
              </a:rPr>
              <a:t>3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079E1F3-7838-B255-40B0-582FFBD78B4C}"/>
              </a:ext>
            </a:extLst>
          </p:cNvPr>
          <p:cNvSpPr txBox="1"/>
          <p:nvPr/>
        </p:nvSpPr>
        <p:spPr>
          <a:xfrm>
            <a:off x="9611730" y="2301963"/>
            <a:ext cx="1343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ea"/>
              <a:buAutoNum type="circleNumDbPlain" startAt="4"/>
            </a:pPr>
            <a:r>
              <a:rPr lang="en-US" altLang="zh-CN" dirty="0"/>
              <a:t>3-9=5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898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  <p:bldP spid="18" grpId="0" animBg="1"/>
      <p:bldP spid="19" grpId="0"/>
      <p:bldP spid="2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906871-D88D-B298-5956-DCBCEB533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安全多方计算协议</a:t>
            </a:r>
            <a:r>
              <a:rPr lang="en-US" altLang="zh-CN" dirty="0"/>
              <a:t>III — </a:t>
            </a:r>
            <a:r>
              <a:rPr lang="zh-CN" altLang="en-US" dirty="0"/>
              <a:t>秘密共享</a:t>
            </a:r>
            <a:r>
              <a:rPr lang="en-US" altLang="zh-CN" dirty="0"/>
              <a:t> (Secrete Sharing)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F72BF9BA-B2B5-3D1E-1421-4C531213C5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问题背景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有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zh-CN" altLang="en-US" dirty="0"/>
                  <a:t>个参与者分享秘密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zh-CN" altLang="en-US" dirty="0"/>
                  <a:t>，并且</a:t>
                </a:r>
                <a:endParaRPr lang="en-US" altLang="zh-CN" dirty="0"/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任何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zh-CN" altLang="en-US" dirty="0"/>
                  <a:t>个人都无法获取关于秘密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zh-CN" altLang="en-US" dirty="0"/>
                  <a:t>的任何信息</a:t>
                </a:r>
                <a:endParaRPr lang="en-US" altLang="zh-CN" dirty="0"/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任何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zh-CN" altLang="en-US" dirty="0"/>
                  <a:t>个人都足以恢复秘密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altLang="zh-CN" b="0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则协议为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altLang="zh-CN" dirty="0"/>
                  <a:t>-</a:t>
                </a:r>
                <a:r>
                  <a:rPr lang="zh-CN" altLang="en-US" dirty="0"/>
                  <a:t>秘密分享</a:t>
                </a:r>
                <a:endParaRPr lang="en-US" altLang="zh-CN" dirty="0"/>
              </a:p>
              <a:p>
                <a:r>
                  <a:rPr lang="zh-CN" altLang="en-US" dirty="0"/>
                  <a:t>例：秘密为直线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𝑘𝑥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zh-CN" altLang="en-US" dirty="0"/>
                  <a:t>的截距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3</a:t>
                </a:r>
                <a:r>
                  <a:rPr lang="zh-CN" altLang="en-US" dirty="0"/>
                  <a:t>个人分别获得了直线上一点的坐标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任何</a:t>
                </a:r>
                <a:r>
                  <a:rPr lang="en-US" altLang="zh-CN" dirty="0"/>
                  <a:t>2</a:t>
                </a:r>
                <a:r>
                  <a:rPr lang="zh-CN" altLang="en-US" dirty="0"/>
                  <a:t>人都可以唯一确定这条直线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仅</a:t>
                </a:r>
                <a:r>
                  <a:rPr lang="en-US" altLang="zh-CN" dirty="0"/>
                  <a:t>1</a:t>
                </a:r>
                <a:r>
                  <a:rPr lang="zh-CN" altLang="en-US" dirty="0"/>
                  <a:t>人无法获得关于截距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zh-CN" altLang="en-US" dirty="0"/>
                  <a:t>的任何信息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F72BF9BA-B2B5-3D1E-1421-4C531213C5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0D56A95-4B91-6DAA-8663-B4D24B5FB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49</a:t>
            </a:fld>
            <a:endParaRPr lang="zh-CN" altLang="en-US" dirty="0"/>
          </a:p>
        </p:txBody>
      </p:sp>
      <p:pic>
        <p:nvPicPr>
          <p:cNvPr id="20" name="Picture 6" descr="社長のイラスト（若い男性）">
            <a:extLst>
              <a:ext uri="{FF2B5EF4-FFF2-40B4-BE49-F238E27FC236}">
                <a16:creationId xmlns:a16="http://schemas.microsoft.com/office/drawing/2014/main" id="{E7047129-29FE-F0AA-8431-9A5E53F82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418" y="4783151"/>
            <a:ext cx="911561" cy="105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社長のイラスト（若い女性）">
            <a:extLst>
              <a:ext uri="{FF2B5EF4-FFF2-40B4-BE49-F238E27FC236}">
                <a16:creationId xmlns:a16="http://schemas.microsoft.com/office/drawing/2014/main" id="{40FD67B5-8323-EEB0-3225-87A343FD3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042" y="3866203"/>
            <a:ext cx="858495" cy="99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社長のイラスト（女性）">
            <a:extLst>
              <a:ext uri="{FF2B5EF4-FFF2-40B4-BE49-F238E27FC236}">
                <a16:creationId xmlns:a16="http://schemas.microsoft.com/office/drawing/2014/main" id="{AED446EE-F7D5-DCD1-AA54-D8163BD90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610" y="5637837"/>
            <a:ext cx="929992" cy="107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667B544F-810D-FF2C-3E45-C466554CFEB2}"/>
              </a:ext>
            </a:extLst>
          </p:cNvPr>
          <p:cNvCxnSpPr>
            <a:cxnSpLocks/>
          </p:cNvCxnSpPr>
          <p:nvPr/>
        </p:nvCxnSpPr>
        <p:spPr>
          <a:xfrm flipV="1">
            <a:off x="7826868" y="3159760"/>
            <a:ext cx="3403600" cy="3403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12B18CA7-FBD9-52DF-73FB-C5837308D25C}"/>
              </a:ext>
            </a:extLst>
          </p:cNvPr>
          <p:cNvSpPr/>
          <p:nvPr/>
        </p:nvSpPr>
        <p:spPr>
          <a:xfrm>
            <a:off x="8251976" y="6061672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1C81E3BD-AECA-4F0B-03B3-E04444DC5FDD}"/>
              </a:ext>
            </a:extLst>
          </p:cNvPr>
          <p:cNvSpPr/>
          <p:nvPr/>
        </p:nvSpPr>
        <p:spPr>
          <a:xfrm>
            <a:off x="9400318" y="4909147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D43C2702-1739-D1AF-076F-A97552AA7141}"/>
              </a:ext>
            </a:extLst>
          </p:cNvPr>
          <p:cNvSpPr/>
          <p:nvPr/>
        </p:nvSpPr>
        <p:spPr>
          <a:xfrm>
            <a:off x="10273779" y="4039864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7857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DAF4A0-13C6-D323-D288-53F3A60A2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大数据的特征：多样</a:t>
            </a:r>
            <a:r>
              <a:rPr lang="en-US" altLang="zh-CN" dirty="0"/>
              <a:t> (Variety)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22E199-ED96-3CD3-C604-45D30BD44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5</a:t>
            </a:fld>
            <a:endParaRPr lang="zh-CN" altLang="en-US" dirty="0"/>
          </a:p>
        </p:txBody>
      </p:sp>
      <p:pic>
        <p:nvPicPr>
          <p:cNvPr id="12" name="图片 11" descr="图表">
            <a:extLst>
              <a:ext uri="{FF2B5EF4-FFF2-40B4-BE49-F238E27FC236}">
                <a16:creationId xmlns:a16="http://schemas.microsoft.com/office/drawing/2014/main" id="{FF12C168-C0C0-173B-071C-38AD25943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9699" b="16471"/>
          <a:stretch/>
        </p:blipFill>
        <p:spPr>
          <a:xfrm>
            <a:off x="838200" y="2143575"/>
            <a:ext cx="10515600" cy="318599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76BC876-FD11-F01D-C74C-ECEC17BA1702}"/>
              </a:ext>
            </a:extLst>
          </p:cNvPr>
          <p:cNvSpPr txBox="1"/>
          <p:nvPr/>
        </p:nvSpPr>
        <p:spPr>
          <a:xfrm>
            <a:off x="1819248" y="165587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结构化数据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A30B904-A795-09BD-4201-6524C36D0708}"/>
              </a:ext>
            </a:extLst>
          </p:cNvPr>
          <p:cNvSpPr txBox="1"/>
          <p:nvPr/>
        </p:nvSpPr>
        <p:spPr>
          <a:xfrm>
            <a:off x="1703831" y="5473628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/>
              <a:t>关系型数据库</a:t>
            </a:r>
            <a:endParaRPr lang="en-US" altLang="zh-CN" dirty="0"/>
          </a:p>
          <a:p>
            <a:pPr algn="ctr"/>
            <a:r>
              <a:rPr lang="zh-CN" altLang="en-US" dirty="0"/>
              <a:t>（交易记录）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0B6E505-B112-F3B9-EFB4-4EA68EF54979}"/>
              </a:ext>
            </a:extLst>
          </p:cNvPr>
          <p:cNvSpPr txBox="1"/>
          <p:nvPr/>
        </p:nvSpPr>
        <p:spPr>
          <a:xfrm>
            <a:off x="5311170" y="1655873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半结构化数据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7684B25-5939-4863-34BE-D6070930DD53}"/>
              </a:ext>
            </a:extLst>
          </p:cNvPr>
          <p:cNvSpPr txBox="1"/>
          <p:nvPr/>
        </p:nvSpPr>
        <p:spPr>
          <a:xfrm>
            <a:off x="8967025" y="1655873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非结构化数据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E716EC7-2DBF-D7A6-55A9-4CCE4447BB74}"/>
              </a:ext>
            </a:extLst>
          </p:cNvPr>
          <p:cNvSpPr txBox="1"/>
          <p:nvPr/>
        </p:nvSpPr>
        <p:spPr>
          <a:xfrm>
            <a:off x="5080337" y="5473628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HTML/JSON/XML</a:t>
            </a:r>
          </a:p>
          <a:p>
            <a:pPr algn="ctr"/>
            <a:r>
              <a:rPr lang="zh-CN" altLang="en-US" dirty="0"/>
              <a:t>（网页）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700062A-CF58-6E6B-3416-A968DB7BEA2D}"/>
              </a:ext>
            </a:extLst>
          </p:cNvPr>
          <p:cNvSpPr txBox="1"/>
          <p:nvPr/>
        </p:nvSpPr>
        <p:spPr>
          <a:xfrm>
            <a:off x="8742604" y="5476447"/>
            <a:ext cx="2326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图片</a:t>
            </a:r>
            <a:r>
              <a:rPr lang="en-US" altLang="zh-CN" dirty="0"/>
              <a:t>/</a:t>
            </a:r>
            <a:r>
              <a:rPr lang="zh-CN" altLang="en-US" dirty="0"/>
              <a:t>视频等各种形式</a:t>
            </a:r>
            <a:endParaRPr lang="en-US" altLang="zh-CN" dirty="0"/>
          </a:p>
          <a:p>
            <a:pPr algn="ctr"/>
            <a:r>
              <a:rPr lang="zh-CN" altLang="en-US" dirty="0"/>
              <a:t>（聊天记录）</a:t>
            </a:r>
          </a:p>
        </p:txBody>
      </p:sp>
    </p:spTree>
    <p:extLst>
      <p:ext uri="{BB962C8B-B14F-4D97-AF65-F5344CB8AC3E}">
        <p14:creationId xmlns:p14="http://schemas.microsoft.com/office/powerpoint/2010/main" val="10500903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C2B944-8D25-D2D4-4F01-8C9C6BF0C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安全多方计算协议</a:t>
            </a:r>
            <a:r>
              <a:rPr lang="en-US" altLang="zh-CN" dirty="0"/>
              <a:t>III — </a:t>
            </a:r>
            <a:r>
              <a:rPr lang="zh-CN" altLang="en-US" dirty="0"/>
              <a:t>秘密共享</a:t>
            </a:r>
            <a:r>
              <a:rPr lang="en-US" altLang="zh-CN" dirty="0"/>
              <a:t> (Secrete Sharing)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B5DA661-4521-6F78-4F85-7CEFAE0613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二进制秘密共享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altLang="zh-CN" b="0" dirty="0"/>
                  <a:t>-BSS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秘密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zh-CN" altLang="en-US" b="0" dirty="0"/>
                  <a:t>为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zh-CN" altLang="en-US" b="0" dirty="0"/>
                  <a:t>个比特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endParaRPr lang="en-US" altLang="zh-CN" b="0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b="0" dirty="0"/>
                  <a:t>生成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zh-CN" altLang="en-US" b="0" dirty="0"/>
                  <a:t>个随机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zh-CN" altLang="en-US" b="0" dirty="0"/>
                  <a:t>作为分片秘密</a:t>
                </a:r>
                <a:endParaRPr lang="en-US" altLang="zh-CN" b="0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b="0" dirty="0"/>
                  <a:t>最后一个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⊕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⊕…⊕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altLang="zh-CN" b="0" dirty="0"/>
                  <a:t>,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⊕</m:t>
                    </m:r>
                  </m:oMath>
                </a14:m>
                <a:r>
                  <a:rPr lang="zh-CN" altLang="en-US" b="0" dirty="0"/>
                  <a:t>为异或运算</a:t>
                </a:r>
                <a:endParaRPr lang="en-US" altLang="zh-CN" b="0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安全性</a:t>
                </a:r>
                <a:endParaRPr lang="en-US" altLang="zh-CN" dirty="0"/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altLang="zh-CN" b="0" dirty="0"/>
                  <a:t>}</a:t>
                </a:r>
                <a:r>
                  <a:rPr lang="zh-CN" altLang="en-US" b="0" dirty="0"/>
                  <a:t>完全随机，与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i="1" dirty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zh-CN" altLang="en-US" b="0" dirty="0"/>
                  <a:t>无关</a:t>
                </a:r>
                <a:r>
                  <a:rPr lang="zh-CN" altLang="en-US" dirty="0"/>
                  <a:t>；若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CN" altLang="en-US" b="0" dirty="0"/>
                  <a:t>在则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CN" altLang="en-US" b="0" dirty="0"/>
                  <a:t>不在</a:t>
                </a:r>
                <a:r>
                  <a:rPr lang="zh-CN" altLang="en-US" dirty="0"/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⊕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zh-CN" altLang="en-US" b="0" dirty="0"/>
                  <a:t>，完全随机</a:t>
                </a:r>
                <a:endParaRPr lang="en-US" altLang="zh-CN" b="0" dirty="0"/>
              </a:p>
              <a:p>
                <a:pPr lvl="2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zh-CN" altLang="en-US" dirty="0"/>
                  <a:t>个人分别消除自己的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CN" altLang="en-US" dirty="0"/>
                  <a:t>，可以恢复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B5DA661-4521-6F78-4F85-7CEFAE0613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130605-5910-4260-4CD0-28500018D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50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格 4">
                <a:extLst>
                  <a:ext uri="{FF2B5EF4-FFF2-40B4-BE49-F238E27FC236}">
                    <a16:creationId xmlns:a16="http://schemas.microsoft.com/office/drawing/2014/main" id="{28712F5D-A483-A1D4-A976-A8264D58EB4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30568044"/>
                  </p:ext>
                </p:extLst>
              </p:nvPr>
            </p:nvGraphicFramePr>
            <p:xfrm>
              <a:off x="9042402" y="1849965"/>
              <a:ext cx="2078565" cy="1112520"/>
            </p:xfrm>
            <a:graphic>
              <a:graphicData uri="http://schemas.openxmlformats.org/drawingml/2006/table">
                <a:tbl>
                  <a:tblPr firstRow="1" bandRow="1">
                    <a:tableStyleId>{EB9631B5-78F2-41C9-869B-9F39066F8104}</a:tableStyleId>
                  </a:tblPr>
                  <a:tblGrid>
                    <a:gridCol w="692855">
                      <a:extLst>
                        <a:ext uri="{9D8B030D-6E8A-4147-A177-3AD203B41FA5}">
                          <a16:colId xmlns:a16="http://schemas.microsoft.com/office/drawing/2014/main" val="3362405454"/>
                        </a:ext>
                      </a:extLst>
                    </a:gridCol>
                    <a:gridCol w="692855">
                      <a:extLst>
                        <a:ext uri="{9D8B030D-6E8A-4147-A177-3AD203B41FA5}">
                          <a16:colId xmlns:a16="http://schemas.microsoft.com/office/drawing/2014/main" val="3834000811"/>
                        </a:ext>
                      </a:extLst>
                    </a:gridCol>
                    <a:gridCol w="692855">
                      <a:extLst>
                        <a:ext uri="{9D8B030D-6E8A-4147-A177-3AD203B41FA5}">
                          <a16:colId xmlns:a16="http://schemas.microsoft.com/office/drawing/2014/main" val="4004075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⊕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1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80117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1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12955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1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1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0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1939769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格 4">
                <a:extLst>
                  <a:ext uri="{FF2B5EF4-FFF2-40B4-BE49-F238E27FC236}">
                    <a16:creationId xmlns:a16="http://schemas.microsoft.com/office/drawing/2014/main" id="{28712F5D-A483-A1D4-A976-A8264D58EB4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30568044"/>
                  </p:ext>
                </p:extLst>
              </p:nvPr>
            </p:nvGraphicFramePr>
            <p:xfrm>
              <a:off x="9042402" y="1849965"/>
              <a:ext cx="2078565" cy="1112520"/>
            </p:xfrm>
            <a:graphic>
              <a:graphicData uri="http://schemas.openxmlformats.org/drawingml/2006/table">
                <a:tbl>
                  <a:tblPr firstRow="1" bandRow="1">
                    <a:tableStyleId>{EB9631B5-78F2-41C9-869B-9F39066F8104}</a:tableStyleId>
                  </a:tblPr>
                  <a:tblGrid>
                    <a:gridCol w="692855">
                      <a:extLst>
                        <a:ext uri="{9D8B030D-6E8A-4147-A177-3AD203B41FA5}">
                          <a16:colId xmlns:a16="http://schemas.microsoft.com/office/drawing/2014/main" val="3362405454"/>
                        </a:ext>
                      </a:extLst>
                    </a:gridCol>
                    <a:gridCol w="692855">
                      <a:extLst>
                        <a:ext uri="{9D8B030D-6E8A-4147-A177-3AD203B41FA5}">
                          <a16:colId xmlns:a16="http://schemas.microsoft.com/office/drawing/2014/main" val="3834000811"/>
                        </a:ext>
                      </a:extLst>
                    </a:gridCol>
                    <a:gridCol w="692855">
                      <a:extLst>
                        <a:ext uri="{9D8B030D-6E8A-4147-A177-3AD203B41FA5}">
                          <a16:colId xmlns:a16="http://schemas.microsoft.com/office/drawing/2014/main" val="4004075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t="-8197" r="-201754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1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80117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1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12955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1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1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0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1939769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1A2DA497-A3A3-EC39-FA03-34E8EEAE07CE}"/>
                  </a:ext>
                </a:extLst>
              </p:cNvPr>
              <p:cNvSpPr txBox="1"/>
              <p:nvPr/>
            </p:nvSpPr>
            <p:spPr>
              <a:xfrm>
                <a:off x="8686800" y="3055618"/>
                <a:ext cx="2789767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0=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altLang="zh-CN" b="0" dirty="0"/>
              </a:p>
              <a:p>
                <a:endParaRPr lang="zh-CN" alt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1A2DA497-A3A3-EC39-FA03-34E8EEAE07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6800" y="3055618"/>
                <a:ext cx="2789767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 descr="社長のイラスト（若い男性）">
            <a:extLst>
              <a:ext uri="{FF2B5EF4-FFF2-40B4-BE49-F238E27FC236}">
                <a16:creationId xmlns:a16="http://schemas.microsoft.com/office/drawing/2014/main" id="{DC87CBF5-78E4-E722-EEF7-1E3B14F10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538" y="5109395"/>
            <a:ext cx="911561" cy="105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社長のイラスト（若い女性）">
            <a:extLst>
              <a:ext uri="{FF2B5EF4-FFF2-40B4-BE49-F238E27FC236}">
                <a16:creationId xmlns:a16="http://schemas.microsoft.com/office/drawing/2014/main" id="{BEBCFCDA-47D4-A90D-6B1D-87A7664A5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522" y="5140158"/>
            <a:ext cx="858495" cy="99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社長のイラスト（女性）">
            <a:extLst>
              <a:ext uri="{FF2B5EF4-FFF2-40B4-BE49-F238E27FC236}">
                <a16:creationId xmlns:a16="http://schemas.microsoft.com/office/drawing/2014/main" id="{B5FC5122-4FEA-1D75-5DF8-6F6C54EB5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970" y="5098711"/>
            <a:ext cx="929992" cy="107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57781DA9-D23A-5BAF-990B-A336F1E5C7BD}"/>
              </a:ext>
            </a:extLst>
          </p:cNvPr>
          <p:cNvSpPr/>
          <p:nvPr/>
        </p:nvSpPr>
        <p:spPr>
          <a:xfrm>
            <a:off x="5180108" y="4272280"/>
            <a:ext cx="680419" cy="39885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altLang="zh-CN" sz="1600" dirty="0">
                <a:solidFill>
                  <a:schemeClr val="tx2"/>
                </a:solidFill>
                <a:latin typeface="Times New Roman"/>
                <a:ea typeface="微软雅黑"/>
              </a:rPr>
              <a:t>0000</a:t>
            </a: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A949189A-5578-52A3-E0DE-FB9016C732E9}"/>
              </a:ext>
            </a:extLst>
          </p:cNvPr>
          <p:cNvCxnSpPr>
            <a:stCxn id="12" idx="2"/>
            <a:endCxn id="9" idx="0"/>
          </p:cNvCxnSpPr>
          <p:nvPr/>
        </p:nvCxnSpPr>
        <p:spPr>
          <a:xfrm>
            <a:off x="5520318" y="4671138"/>
            <a:ext cx="1" cy="4382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连接符: 肘形 15">
            <a:extLst>
              <a:ext uri="{FF2B5EF4-FFF2-40B4-BE49-F238E27FC236}">
                <a16:creationId xmlns:a16="http://schemas.microsoft.com/office/drawing/2014/main" id="{DA80D130-1556-FCF3-DA90-FEB93D8C5E57}"/>
              </a:ext>
            </a:extLst>
          </p:cNvPr>
          <p:cNvCxnSpPr>
            <a:stCxn id="12" idx="2"/>
            <a:endCxn id="11" idx="0"/>
          </p:cNvCxnSpPr>
          <p:nvPr/>
        </p:nvCxnSpPr>
        <p:spPr>
          <a:xfrm rot="5400000">
            <a:off x="4119356" y="3697748"/>
            <a:ext cx="427573" cy="2374352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连接符: 肘形 16">
            <a:extLst>
              <a:ext uri="{FF2B5EF4-FFF2-40B4-BE49-F238E27FC236}">
                <a16:creationId xmlns:a16="http://schemas.microsoft.com/office/drawing/2014/main" id="{CB08F0B0-3043-91A6-0891-51CD4CE7A46C}"/>
              </a:ext>
            </a:extLst>
          </p:cNvPr>
          <p:cNvCxnSpPr>
            <a:cxnSpLocks/>
            <a:stCxn id="12" idx="2"/>
            <a:endCxn id="10" idx="0"/>
          </p:cNvCxnSpPr>
          <p:nvPr/>
        </p:nvCxnSpPr>
        <p:spPr>
          <a:xfrm rot="16200000" flipH="1">
            <a:off x="6547034" y="3644422"/>
            <a:ext cx="469020" cy="2522452"/>
          </a:xfrm>
          <a:prstGeom prst="bentConnector3">
            <a:avLst>
              <a:gd name="adj1" fmla="val 46072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6BC44545-5D23-147E-862A-D1725B967651}"/>
              </a:ext>
            </a:extLst>
          </p:cNvPr>
          <p:cNvSpPr/>
          <p:nvPr/>
        </p:nvSpPr>
        <p:spPr>
          <a:xfrm>
            <a:off x="5180108" y="6275783"/>
            <a:ext cx="680419" cy="39885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altLang="zh-CN" sz="1600" dirty="0">
                <a:solidFill>
                  <a:schemeClr val="tx2"/>
                </a:solidFill>
                <a:latin typeface="Times New Roman"/>
                <a:ea typeface="微软雅黑"/>
              </a:rPr>
              <a:t>0101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F1CB614-0058-BCF9-3641-5D51A6C3A0E3}"/>
              </a:ext>
            </a:extLst>
          </p:cNvPr>
          <p:cNvSpPr/>
          <p:nvPr/>
        </p:nvSpPr>
        <p:spPr>
          <a:xfrm>
            <a:off x="2805756" y="6275783"/>
            <a:ext cx="680419" cy="39885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altLang="zh-CN" sz="1600" dirty="0">
                <a:solidFill>
                  <a:schemeClr val="tx2"/>
                </a:solidFill>
                <a:latin typeface="Times New Roman"/>
                <a:ea typeface="微软雅黑"/>
              </a:rPr>
              <a:t>1000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58474072-89D0-28B6-2A76-03ABDD4B0D46}"/>
              </a:ext>
            </a:extLst>
          </p:cNvPr>
          <p:cNvSpPr/>
          <p:nvPr/>
        </p:nvSpPr>
        <p:spPr>
          <a:xfrm>
            <a:off x="7702559" y="6275783"/>
            <a:ext cx="680419" cy="39885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altLang="zh-CN" sz="1600" dirty="0">
                <a:solidFill>
                  <a:schemeClr val="tx2"/>
                </a:solidFill>
                <a:latin typeface="Times New Roman"/>
                <a:ea typeface="微软雅黑"/>
              </a:rPr>
              <a:t>1101</a:t>
            </a:r>
          </a:p>
        </p:txBody>
      </p:sp>
    </p:spTree>
    <p:extLst>
      <p:ext uri="{BB962C8B-B14F-4D97-AF65-F5344CB8AC3E}">
        <p14:creationId xmlns:p14="http://schemas.microsoft.com/office/powerpoint/2010/main" val="12372376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C2B944-8D25-D2D4-4F01-8C9C6BF0C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安全多方计算协议</a:t>
            </a:r>
            <a:r>
              <a:rPr lang="en-US" altLang="zh-CN" dirty="0"/>
              <a:t>III — </a:t>
            </a:r>
            <a:r>
              <a:rPr lang="zh-CN" altLang="en-US" dirty="0"/>
              <a:t>秘密共享</a:t>
            </a:r>
            <a:r>
              <a:rPr lang="en-US" altLang="zh-CN" dirty="0"/>
              <a:t> (Secrete Sharing)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B5DA661-4521-6F78-4F85-7CEFAE0613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3120" y="1524000"/>
                <a:ext cx="10515600" cy="505460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/>
                  <a:t>Shamir</a:t>
                </a:r>
                <a:r>
                  <a:rPr lang="zh-CN" altLang="en-US" dirty="0"/>
                  <a:t>秘密共享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altLang="zh-CN" dirty="0"/>
                  <a:t>-SSS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两点确定一条直线，三点确定一条抛物线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将秘密数字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zh-CN" altLang="en-US" dirty="0"/>
                  <a:t>作为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CN" altLang="en-US" dirty="0"/>
                  <a:t>，另取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zh-CN" altLang="en-US" dirty="0"/>
                  <a:t>个随机数构造多项式</a:t>
                </a:r>
                <a:endParaRPr lang="en-US" altLang="zh-CN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+…+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用户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zh-CN" altLang="en-US" dirty="0"/>
                  <a:t>的秘密分片为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⟦"/>
                            <m:endChr m:val="⟧"/>
                            <m:ctrlPr>
                              <a:rPr lang="en-US" altLang="zh-CN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  <m:sub>
                        <m:r>
                          <a:rPr lang="en-US" altLang="zh-CN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重构：拉格朗日插值法（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zh-CN" altLang="en-US" dirty="0"/>
                  <a:t>次多项式可由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zh-CN" altLang="en-US" dirty="0"/>
                  <a:t>个点唯一确定）</a:t>
                </a:r>
                <a:endParaRPr lang="en-US" altLang="zh-CN" dirty="0"/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给定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1,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 …,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zh-CN" altLang="en-US" dirty="0"/>
                  <a:t>，定义多项式</a:t>
                </a:r>
                <a:endParaRPr lang="en-US" altLang="zh-CN" dirty="0"/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≔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⋅…⋅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e>
                          </m:d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e>
                          </m:d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⋅…⋅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altLang="zh-CN" dirty="0"/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该多项式为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zh-CN" altLang="en-US" dirty="0"/>
                  <a:t>次（少了第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zh-CN" altLang="en-US" dirty="0"/>
                  <a:t>项）；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zh-CN" altLang="en-US" dirty="0"/>
                  <a:t>，对于其他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zh-CN" altLang="en-US" dirty="0"/>
                  <a:t>，</a:t>
                </a: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dirty="0"/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因此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≔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</m:e>
                    </m:nary>
                  </m:oMath>
                </a14:m>
                <a:r>
                  <a:rPr lang="zh-CN" altLang="en-US" dirty="0"/>
                  <a:t>经过所有点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安全性：经过一</a:t>
                </a:r>
                <a:r>
                  <a:rPr lang="en-US" altLang="zh-CN" dirty="0"/>
                  <a:t>(resp.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−1)</m:t>
                    </m:r>
                  </m:oMath>
                </a14:m>
                <a:r>
                  <a:rPr lang="zh-CN" altLang="en-US" dirty="0"/>
                  <a:t>个点的直线</a:t>
                </a:r>
                <a:r>
                  <a:rPr lang="en-US" altLang="zh-CN" dirty="0"/>
                  <a:t>(resp.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zh-CN" altLang="en-US" dirty="0"/>
                  <a:t>次多项式</a:t>
                </a:r>
                <a:r>
                  <a:rPr lang="en-US" altLang="zh-CN" dirty="0"/>
                  <a:t>)</a:t>
                </a:r>
                <a:r>
                  <a:rPr lang="zh-CN" altLang="en-US" dirty="0"/>
                  <a:t>有无数条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endParaRPr lang="en-US" altLang="zh-CN" dirty="0"/>
              </a:p>
              <a:p>
                <a:pPr lvl="2">
                  <a:buFont typeface="Wingdings" panose="05000000000000000000" pitchFamily="2" charset="2"/>
                  <a:buChar char="Ø"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B5DA661-4521-6F78-4F85-7CEFAE0613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120" y="1524000"/>
                <a:ext cx="10515600" cy="5054600"/>
              </a:xfrm>
              <a:blipFill>
                <a:blip r:embed="rId2"/>
                <a:stretch>
                  <a:fillRect l="-1043" t="-20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130605-5910-4260-4CD0-28500018D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51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8703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22C2FF-1F7A-77B2-4770-3117D2431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安全多方计算协议</a:t>
            </a:r>
            <a:r>
              <a:rPr lang="en-US" altLang="zh-CN" dirty="0"/>
              <a:t>III — </a:t>
            </a:r>
            <a:r>
              <a:rPr lang="zh-CN" altLang="en-US" dirty="0"/>
              <a:t>秘密共享 </a:t>
            </a:r>
            <a:r>
              <a:rPr lang="en-US" altLang="zh-CN" dirty="0"/>
              <a:t>(Secrete Sharing)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9F5D87D-0F5B-1167-3CCA-78EF6E24EC4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zh-CN" altLang="en-US" dirty="0"/>
                  <a:t>考虑一个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2,3</m:t>
                        </m:r>
                      </m:e>
                    </m:d>
                  </m:oMath>
                </a14:m>
                <a:r>
                  <a:rPr lang="en-US" altLang="zh-CN" dirty="0"/>
                  <a:t>-SSS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秘密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=45</m:t>
                    </m:r>
                  </m:oMath>
                </a14:m>
                <a:r>
                  <a:rPr lang="zh-CN" altLang="en-US" dirty="0"/>
                  <a:t>，对应多项式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=45+19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altLang="zh-CN" b="0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秘密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=33</m:t>
                    </m:r>
                  </m:oMath>
                </a14:m>
                <a:r>
                  <a:rPr lang="zh-CN" altLang="en-US" dirty="0"/>
                  <a:t>，对应多项式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=33+21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altLang="zh-CN" dirty="0"/>
              </a:p>
              <a:p>
                <a:pPr marL="457200" lvl="1" indent="0">
                  <a:buNone/>
                </a:pP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用户</a:t>
                </a:r>
                <a:r>
                  <a:rPr lang="en-US" altLang="zh-CN" dirty="0"/>
                  <a:t>1</a:t>
                </a:r>
                <a:r>
                  <a:rPr lang="zh-CN" altLang="en-US" dirty="0"/>
                  <a:t>和</a:t>
                </a:r>
                <a:r>
                  <a:rPr lang="en-US" altLang="zh-CN" dirty="0"/>
                  <a:t>2</a:t>
                </a:r>
                <a:r>
                  <a:rPr lang="zh-CN" altLang="en-US" dirty="0"/>
                  <a:t>重构秘密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zh-CN" altLang="en-US" dirty="0"/>
                  <a:t>的多项式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altLang="zh-CN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=64⋅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1−2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+83⋅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2−1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=19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𝟒𝟓</m:t>
                      </m:r>
                    </m:oMath>
                  </m:oMathPara>
                </a14:m>
                <a:endParaRPr lang="en-US" altLang="zh-CN" b="1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用户</a:t>
                </a:r>
                <a:r>
                  <a:rPr lang="en-US" altLang="zh-CN" dirty="0"/>
                  <a:t>2</a:t>
                </a:r>
                <a:r>
                  <a:rPr lang="zh-CN" altLang="en-US" dirty="0"/>
                  <a:t>和</a:t>
                </a:r>
                <a:r>
                  <a:rPr lang="en-US" altLang="zh-CN" dirty="0"/>
                  <a:t>3</a:t>
                </a:r>
                <a:r>
                  <a:rPr lang="zh-CN" altLang="en-US" dirty="0"/>
                  <a:t>重构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US" altLang="zh-CN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=158⋅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2−3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+198⋅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3−2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=40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𝟕𝟖</m:t>
                      </m:r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9F5D87D-0F5B-1167-3CCA-78EF6E24EC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2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49CD38-57A4-24EF-AC7E-CAD37083E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52</a:t>
            </a:fld>
            <a:endParaRPr lang="zh-CN" altLang="en-US" dirty="0"/>
          </a:p>
        </p:txBody>
      </p:sp>
      <p:pic>
        <p:nvPicPr>
          <p:cNvPr id="5" name="Picture 6" descr="社長のイラスト（若い男性）">
            <a:extLst>
              <a:ext uri="{FF2B5EF4-FFF2-40B4-BE49-F238E27FC236}">
                <a16:creationId xmlns:a16="http://schemas.microsoft.com/office/drawing/2014/main" id="{0026CD63-5ECF-265D-4C9C-894BC42A8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638" y="1534684"/>
            <a:ext cx="911561" cy="105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社長のイラスト（若い女性）">
            <a:extLst>
              <a:ext uri="{FF2B5EF4-FFF2-40B4-BE49-F238E27FC236}">
                <a16:creationId xmlns:a16="http://schemas.microsoft.com/office/drawing/2014/main" id="{489FFB8A-9FD7-E273-7C72-7CFFB8C7E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5159" y="1565447"/>
            <a:ext cx="858495" cy="99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社長のイラスト（女性）">
            <a:extLst>
              <a:ext uri="{FF2B5EF4-FFF2-40B4-BE49-F238E27FC236}">
                <a16:creationId xmlns:a16="http://schemas.microsoft.com/office/drawing/2014/main" id="{9CDD355B-EDE1-DB14-F2E1-E5A0EDBD2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686" y="1524000"/>
            <a:ext cx="929992" cy="107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518C7F93-769F-EA7F-94F6-969F7A15BBAB}"/>
                  </a:ext>
                </a:extLst>
              </p:cNvPr>
              <p:cNvSpPr/>
              <p:nvPr/>
            </p:nvSpPr>
            <p:spPr>
              <a:xfrm>
                <a:off x="8293293" y="2614951"/>
                <a:ext cx="1054778" cy="750887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⟦"/>
                          <m:endChr m:val="⟧"/>
                          <m:ctrlPr>
                            <a:rPr lang="en-US" altLang="zh-CN" sz="16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i="1" dirty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altLang="zh-CN" sz="1600" i="1" dirty="0">
                          <a:latin typeface="Cambria Math" panose="02040503050406030204" pitchFamily="18" charset="0"/>
                        </a:rPr>
                        <m:t>=64</m:t>
                      </m:r>
                    </m:oMath>
                  </m:oMathPara>
                </a14:m>
                <a:endParaRPr lang="en-US" altLang="zh-CN" sz="1600" i="1" dirty="0">
                  <a:latin typeface="Cambria Math" panose="02040503050406030204" pitchFamily="18" charset="0"/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⟦"/>
                          <m:endChr m:val="⟧"/>
                          <m:ctrlPr>
                            <a:rPr lang="en-US" altLang="zh-CN" sz="16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</a:rPr>
                        <m:t>=54</m:t>
                      </m:r>
                    </m:oMath>
                  </m:oMathPara>
                </a14:m>
                <a:endParaRPr lang="en-US" altLang="zh-CN" sz="1600" b="0" dirty="0">
                  <a:latin typeface="Times New Roman"/>
                </a:endParaRP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518C7F93-769F-EA7F-94F6-969F7A15BB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3293" y="2614951"/>
                <a:ext cx="1054778" cy="75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447732D2-4C4A-E5FE-0970-11894BA94C57}"/>
                  </a:ext>
                </a:extLst>
              </p:cNvPr>
              <p:cNvSpPr/>
              <p:nvPr/>
            </p:nvSpPr>
            <p:spPr>
              <a:xfrm>
                <a:off x="9603029" y="2614951"/>
                <a:ext cx="1054778" cy="750887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⟦"/>
                          <m:endChr m:val="⟧"/>
                          <m:ctrlPr>
                            <a:rPr lang="en-US" altLang="zh-CN" sz="16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i="1" dirty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altLang="zh-CN" sz="1600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</a:rPr>
                        <m:t>83</m:t>
                      </m:r>
                    </m:oMath>
                  </m:oMathPara>
                </a14:m>
                <a:endParaRPr lang="en-US" altLang="zh-CN" sz="1600" i="1" dirty="0">
                  <a:latin typeface="Cambria Math" panose="02040503050406030204" pitchFamily="18" charset="0"/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⟦"/>
                          <m:endChr m:val="⟧"/>
                          <m:ctrlPr>
                            <a:rPr lang="en-US" altLang="zh-CN" sz="16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</a:rPr>
                        <m:t>=75</m:t>
                      </m:r>
                    </m:oMath>
                  </m:oMathPara>
                </a14:m>
                <a:endParaRPr lang="en-US" altLang="zh-CN" sz="1600" b="0" dirty="0">
                  <a:latin typeface="Times New Roman"/>
                </a:endParaRP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447732D2-4C4A-E5FE-0970-11894BA94C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3029" y="2614951"/>
                <a:ext cx="1054778" cy="75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B253DCBE-806D-FA7C-C72A-01F5B433C46F}"/>
                  </a:ext>
                </a:extLst>
              </p:cNvPr>
              <p:cNvSpPr/>
              <p:nvPr/>
            </p:nvSpPr>
            <p:spPr>
              <a:xfrm>
                <a:off x="10802967" y="2614951"/>
                <a:ext cx="1202877" cy="750887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⟦"/>
                          <m:endChr m:val="⟧"/>
                          <m:ctrlPr>
                            <a:rPr lang="en-US" altLang="zh-CN" sz="16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i="1" dirty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altLang="zh-CN" sz="1600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</a:rPr>
                        <m:t>102</m:t>
                      </m:r>
                    </m:oMath>
                  </m:oMathPara>
                </a14:m>
                <a:endParaRPr lang="en-US" altLang="zh-CN" sz="1600" i="1" dirty="0">
                  <a:latin typeface="Cambria Math" panose="02040503050406030204" pitchFamily="18" charset="0"/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⟦"/>
                          <m:endChr m:val="⟧"/>
                          <m:ctrlPr>
                            <a:rPr lang="en-US" altLang="zh-CN" sz="16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</a:rPr>
                        <m:t>=96</m:t>
                      </m:r>
                    </m:oMath>
                  </m:oMathPara>
                </a14:m>
                <a:endParaRPr lang="en-US" altLang="zh-CN" sz="1600" b="0" dirty="0">
                  <a:latin typeface="Times New Roman"/>
                </a:endParaRPr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B253DCBE-806D-FA7C-C72A-01F5B433C4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2967" y="2614951"/>
                <a:ext cx="1202877" cy="75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6" descr="社長のイラスト（若い男性）">
            <a:extLst>
              <a:ext uri="{FF2B5EF4-FFF2-40B4-BE49-F238E27FC236}">
                <a16:creationId xmlns:a16="http://schemas.microsoft.com/office/drawing/2014/main" id="{91874768-1355-697E-9575-E658BBF9C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638" y="3998746"/>
            <a:ext cx="911561" cy="105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社長のイラスト（若い女性）">
            <a:extLst>
              <a:ext uri="{FF2B5EF4-FFF2-40B4-BE49-F238E27FC236}">
                <a16:creationId xmlns:a16="http://schemas.microsoft.com/office/drawing/2014/main" id="{506BAE3B-C593-405E-2171-8FCCD62F7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5159" y="4029509"/>
            <a:ext cx="858495" cy="99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C7F0A675-747D-7AD2-9D44-6A957D4966E3}"/>
                  </a:ext>
                </a:extLst>
              </p:cNvPr>
              <p:cNvSpPr/>
              <p:nvPr/>
            </p:nvSpPr>
            <p:spPr>
              <a:xfrm>
                <a:off x="9603029" y="5079013"/>
                <a:ext cx="1054778" cy="750887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⟦"/>
                          <m:endChr m:val="⟧"/>
                          <m:ctrlPr>
                            <a:rPr lang="en-US" altLang="zh-CN" sz="16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i="1" dirty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CN" sz="1600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</a:rPr>
                        <m:t>158</m:t>
                      </m:r>
                    </m:oMath>
                  </m:oMathPara>
                </a14:m>
                <a:endParaRPr lang="en-US" altLang="zh-CN" sz="1600" b="0" dirty="0">
                  <a:latin typeface="Times New Roman"/>
                </a:endParaRPr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C7F0A675-747D-7AD2-9D44-6A957D4966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3029" y="5079013"/>
                <a:ext cx="1054778" cy="75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C2C02FAA-DB2D-CB64-B0F4-C61F54379F2B}"/>
                  </a:ext>
                </a:extLst>
              </p:cNvPr>
              <p:cNvSpPr/>
              <p:nvPr/>
            </p:nvSpPr>
            <p:spPr>
              <a:xfrm>
                <a:off x="10802967" y="5079013"/>
                <a:ext cx="1202877" cy="750887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⟦"/>
                          <m:endChr m:val="⟧"/>
                          <m:ctrlPr>
                            <a:rPr lang="en-US" altLang="zh-CN" sz="16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i="1" dirty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CN" sz="1600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</a:rPr>
                        <m:t>198</m:t>
                      </m:r>
                    </m:oMath>
                  </m:oMathPara>
                </a14:m>
                <a:endParaRPr lang="en-US" altLang="zh-CN" sz="1600" b="0" dirty="0">
                  <a:latin typeface="Times New Roman"/>
                </a:endParaRPr>
              </a:p>
            </p:txBody>
          </p:sp>
        </mc:Choice>
        <mc:Fallback xmlns="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C2C02FAA-DB2D-CB64-B0F4-C61F54379F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2967" y="5079013"/>
                <a:ext cx="1202877" cy="75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490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DCC364-7115-DCF5-9DB4-976509B93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安全多方计算总结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783A73-DEC8-9A3F-1493-28117B5C7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安全多方计算用于保护查询过程，参与者不会泄露额外信息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/>
              <a:t>默认</a:t>
            </a:r>
            <a:r>
              <a:rPr lang="zh-CN" altLang="en-US" dirty="0"/>
              <a:t>攻击者</a:t>
            </a:r>
            <a:r>
              <a:rPr lang="zh-CN" altLang="en-US" dirty="0">
                <a:solidFill>
                  <a:srgbClr val="C00000"/>
                </a:solidFill>
              </a:rPr>
              <a:t>算力有限</a:t>
            </a:r>
            <a:r>
              <a:rPr lang="zh-CN" altLang="en-US" dirty="0"/>
              <a:t>，遵循密码学保护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/>
              <a:t>安全多方计算协议中，需要考虑参与者是否诚实，是否合作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/>
              <a:t>安全多方计算的结果是</a:t>
            </a:r>
            <a:r>
              <a:rPr lang="zh-CN" altLang="en-US" dirty="0">
                <a:solidFill>
                  <a:srgbClr val="C00000"/>
                </a:solidFill>
              </a:rPr>
              <a:t>真实准确的</a:t>
            </a:r>
            <a:endParaRPr lang="en-US" altLang="zh-CN" dirty="0">
              <a:solidFill>
                <a:srgbClr val="C00000"/>
              </a:solidFill>
            </a:endParaRPr>
          </a:p>
          <a:p>
            <a:r>
              <a:rPr lang="zh-CN" altLang="en-US" dirty="0"/>
              <a:t>常见的安全多方计算协议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/>
              <a:t>不经意传输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/>
              <a:t>安全求和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/>
              <a:t>秘密共享（二进制、</a:t>
            </a:r>
            <a:r>
              <a:rPr lang="en-US" altLang="zh-CN" dirty="0"/>
              <a:t>Shamir</a:t>
            </a:r>
            <a:r>
              <a:rPr lang="zh-CN" altLang="en-US" dirty="0"/>
              <a:t>）</a:t>
            </a: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806CED3-7B29-3DC3-148A-2696406E4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53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43452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AD058E-6E39-E859-A96D-3F525F462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总结：</a:t>
            </a:r>
            <a:r>
              <a:rPr lang="en-US" altLang="zh-CN" dirty="0"/>
              <a:t>Where to go from here?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5D9D6D-8A3F-994F-45C7-7B750E203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BD4C7D8-4078-0575-3431-2A4E51435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54</a:t>
            </a:fld>
            <a:endParaRPr lang="zh-CN" altLang="en-US" dirty="0"/>
          </a:p>
        </p:txBody>
      </p:sp>
      <p:pic>
        <p:nvPicPr>
          <p:cNvPr id="11266" name="Picture 2" descr="The Complexity of Differential Privacy | springerprofessional.de">
            <a:extLst>
              <a:ext uri="{FF2B5EF4-FFF2-40B4-BE49-F238E27FC236}">
                <a16:creationId xmlns:a16="http://schemas.microsoft.com/office/drawing/2014/main" id="{FC0E875E-CCAF-3572-F7F4-422F5FB45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0" y="1872456"/>
            <a:ext cx="2628605" cy="395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1CF01E5B-D839-9CE0-02C4-239BF7F8F2C3}"/>
              </a:ext>
            </a:extLst>
          </p:cNvPr>
          <p:cNvSpPr txBox="1"/>
          <p:nvPr/>
        </p:nvSpPr>
        <p:spPr>
          <a:xfrm>
            <a:off x="1348954" y="5928103"/>
            <a:ext cx="32357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Lindell, Y. (2017). </a:t>
            </a:r>
            <a:r>
              <a:rPr lang="en-US" altLang="zh-CN" sz="8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Tutorials on the Foundations of Cryptography</a:t>
            </a:r>
            <a:r>
              <a:rPr lang="en-US" altLang="zh-CN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r>
              <a:rPr lang="en-US" altLang="zh-CN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Cham: Springer International Publishing.</a:t>
            </a:r>
            <a:endParaRPr lang="en-US" altLang="zh-CN" sz="800" i="1" dirty="0"/>
          </a:p>
        </p:txBody>
      </p:sp>
      <p:pic>
        <p:nvPicPr>
          <p:cNvPr id="11268" name="Picture 4" descr="The Algorithmic Foundations of Differential Privacy (Foundations and Trends  in Theoretical Computer Science) by Dwork, Cynthia, Roth, Aaron (2014) ...">
            <a:extLst>
              <a:ext uri="{FF2B5EF4-FFF2-40B4-BE49-F238E27FC236}">
                <a16:creationId xmlns:a16="http://schemas.microsoft.com/office/drawing/2014/main" id="{5B386599-D8C2-6B7E-3785-8D8B87E13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697" y="1886967"/>
            <a:ext cx="2628605" cy="394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4E5FF8D-C763-2BD8-BEE9-D9BF56E3C5D4}"/>
              </a:ext>
            </a:extLst>
          </p:cNvPr>
          <p:cNvSpPr txBox="1"/>
          <p:nvPr/>
        </p:nvSpPr>
        <p:spPr>
          <a:xfrm>
            <a:off x="4478126" y="5945736"/>
            <a:ext cx="32357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Dwork</a:t>
            </a:r>
            <a:r>
              <a:rPr lang="en-US" altLang="zh-CN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C., &amp; Roth, A. (2014). The algorithmic foundations of differential privacy. </a:t>
            </a:r>
            <a:r>
              <a:rPr lang="en-US" altLang="zh-CN" sz="8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Foundations and trends® in theoretical computer science</a:t>
            </a:r>
            <a:r>
              <a:rPr lang="en-US" altLang="zh-CN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altLang="zh-CN" sz="8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9</a:t>
            </a:r>
            <a:r>
              <a:rPr lang="en-US" altLang="zh-CN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(3-4), 211-487.</a:t>
            </a:r>
            <a:endParaRPr lang="en-US" altLang="zh-CN" sz="800" i="1" dirty="0"/>
          </a:p>
        </p:txBody>
      </p:sp>
      <p:pic>
        <p:nvPicPr>
          <p:cNvPr id="11270" name="Picture 6" descr="A Pragmatic Introduction to Secure Multi-Party Computation (Foundations and  Trends(r) in Privacy and Security)">
            <a:extLst>
              <a:ext uri="{FF2B5EF4-FFF2-40B4-BE49-F238E27FC236}">
                <a16:creationId xmlns:a16="http://schemas.microsoft.com/office/drawing/2014/main" id="{3F8FA3A4-AB28-AC32-C705-1B83AAF8A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544" y="1886967"/>
            <a:ext cx="2628605" cy="370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E1C407A-5828-3D17-83EA-B05DB1463F06}"/>
              </a:ext>
            </a:extLst>
          </p:cNvPr>
          <p:cNvSpPr txBox="1"/>
          <p:nvPr/>
        </p:nvSpPr>
        <p:spPr>
          <a:xfrm>
            <a:off x="7799176" y="5945735"/>
            <a:ext cx="32357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Evans, D., Kolesnikov, V., &amp; </a:t>
            </a:r>
            <a:r>
              <a:rPr lang="en-US" altLang="zh-CN" sz="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Rosulek</a:t>
            </a:r>
            <a:r>
              <a:rPr lang="en-US" altLang="zh-CN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M. (2018). A pragmatic introduction to secure multi-party computation. </a:t>
            </a:r>
            <a:r>
              <a:rPr lang="en-US" altLang="zh-CN" sz="800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Foundations and Trends® in Privacy and Security</a:t>
            </a:r>
            <a:r>
              <a:rPr lang="en-US" altLang="zh-CN" sz="8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altLang="zh-CN" sz="800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altLang="zh-CN" sz="8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(2-3), 70-246.</a:t>
            </a:r>
            <a:endParaRPr lang="en-US" altLang="zh-CN" sz="800" i="1" dirty="0"/>
          </a:p>
        </p:txBody>
      </p:sp>
    </p:spTree>
    <p:extLst>
      <p:ext uri="{BB962C8B-B14F-4D97-AF65-F5344CB8AC3E}">
        <p14:creationId xmlns:p14="http://schemas.microsoft.com/office/powerpoint/2010/main" val="6275945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524A18-AAE9-F3AF-9170-4D16E8DD1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作业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AE80BF-6D7F-DC42-DA0F-C811D20C6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4</a:t>
            </a:r>
            <a:r>
              <a:rPr lang="zh-CN" altLang="en-US" dirty="0"/>
              <a:t>道题目，</a:t>
            </a:r>
            <a:r>
              <a:rPr lang="en-US" altLang="zh-CN" dirty="0"/>
              <a:t>25</a:t>
            </a:r>
            <a:r>
              <a:rPr lang="zh-CN" altLang="en-US" dirty="0"/>
              <a:t>分每题（差分隐私</a:t>
            </a:r>
            <a:r>
              <a:rPr lang="en-US" altLang="zh-CN" dirty="0"/>
              <a:t>2</a:t>
            </a:r>
            <a:r>
              <a:rPr lang="zh-CN" altLang="en-US" dirty="0"/>
              <a:t>题，安全多方计算</a:t>
            </a:r>
            <a:r>
              <a:rPr lang="en-US" altLang="zh-CN" dirty="0"/>
              <a:t>2</a:t>
            </a:r>
            <a:r>
              <a:rPr lang="zh-CN" altLang="en-US" dirty="0"/>
              <a:t>题）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/>
              <a:t>大约需要半天完成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/>
              <a:t>截止日期</a:t>
            </a:r>
            <a:r>
              <a:rPr lang="en-US" altLang="zh-CN" dirty="0"/>
              <a:t>2026 </a:t>
            </a:r>
            <a:r>
              <a:rPr lang="zh-CN" altLang="en-US" dirty="0"/>
              <a:t>年 </a:t>
            </a:r>
            <a:r>
              <a:rPr lang="en-US" altLang="zh-CN" dirty="0"/>
              <a:t>5 </a:t>
            </a:r>
            <a:r>
              <a:rPr lang="zh-CN" altLang="en-US" dirty="0"/>
              <a:t>月 </a:t>
            </a:r>
            <a:r>
              <a:rPr lang="en-US" altLang="zh-CN" dirty="0"/>
              <a:t>18 </a:t>
            </a:r>
            <a:r>
              <a:rPr lang="zh-CN" altLang="en-US" dirty="0"/>
              <a:t>日（周一）晚 </a:t>
            </a:r>
            <a:r>
              <a:rPr lang="en-US" altLang="zh-CN" dirty="0"/>
              <a:t>23</a:t>
            </a:r>
            <a:r>
              <a:rPr lang="zh-CN" altLang="en-US" dirty="0"/>
              <a:t>：</a:t>
            </a:r>
            <a:r>
              <a:rPr lang="en-US" altLang="zh-CN" dirty="0"/>
              <a:t>59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r>
              <a:rPr lang="zh-CN" altLang="en-US" dirty="0"/>
              <a:t>签到券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/>
              <a:t>参与课堂讨论可免一道大题（直接获得</a:t>
            </a:r>
            <a:r>
              <a:rPr lang="en-US" altLang="zh-CN" dirty="0"/>
              <a:t>25</a:t>
            </a:r>
            <a:r>
              <a:rPr lang="zh-CN" altLang="en-US" dirty="0"/>
              <a:t>分）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/>
              <a:t>签到的同学可免一道小题（直接获得</a:t>
            </a:r>
            <a:r>
              <a:rPr lang="en-US" altLang="zh-CN" dirty="0"/>
              <a:t>5-15</a:t>
            </a:r>
            <a:r>
              <a:rPr lang="zh-CN" altLang="en-US" dirty="0"/>
              <a:t>分）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/>
              <a:t>自由选择用在哪一题，不合规使用作废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/>
              <a:t>鼓励全部作答</a:t>
            </a:r>
            <a:endParaRPr lang="en-US" altLang="zh-CN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zh-CN" altLang="en-US" dirty="0"/>
              <a:t>我会批改，不论对错，你在这一题得到满分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6905826-04D7-96AA-C3A1-C2E507FE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55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539831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D179A9-D2F0-FA5F-D095-16E8DE56D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作业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2E16ED-EFD4-356A-08DF-15BA74E24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000"/>
            <a:ext cx="10515600" cy="5334000"/>
          </a:xfrm>
        </p:spPr>
        <p:txBody>
          <a:bodyPr>
            <a:normAutofit/>
          </a:bodyPr>
          <a:lstStyle/>
          <a:p>
            <a:r>
              <a:rPr lang="zh-CN" altLang="en-US" dirty="0"/>
              <a:t>作业政策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rgbClr val="C00000"/>
                </a:solidFill>
              </a:rPr>
              <a:t>禁止抄袭；若有讨论，请标注共同讨论人员名称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/>
              <a:t>可以使用大模型或搜索引擎协助完成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rgbClr val="C00000"/>
                </a:solidFill>
              </a:rPr>
              <a:t>禁止从大模型</a:t>
            </a:r>
            <a:r>
              <a:rPr lang="en-US" altLang="zh-CN" b="1" dirty="0">
                <a:solidFill>
                  <a:srgbClr val="C00000"/>
                </a:solidFill>
              </a:rPr>
              <a:t>/</a:t>
            </a:r>
            <a:r>
              <a:rPr lang="zh-CN" altLang="en-US" b="1" dirty="0">
                <a:solidFill>
                  <a:srgbClr val="C00000"/>
                </a:solidFill>
              </a:rPr>
              <a:t>网页直接复制文字，所有内容必须是自己手写</a:t>
            </a:r>
            <a:r>
              <a:rPr lang="en-US" altLang="zh-CN" b="1" dirty="0">
                <a:solidFill>
                  <a:srgbClr val="C00000"/>
                </a:solidFill>
              </a:rPr>
              <a:t>/</a:t>
            </a:r>
            <a:r>
              <a:rPr lang="zh-CN" altLang="en-US" b="1" dirty="0">
                <a:solidFill>
                  <a:srgbClr val="C00000"/>
                </a:solidFill>
              </a:rPr>
              <a:t>手打</a:t>
            </a:r>
            <a:endParaRPr lang="en-US" altLang="zh-CN" b="1" dirty="0">
              <a:solidFill>
                <a:srgbClr val="C0000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/>
              <a:t>若参考大模型，提交时请附完整对话记录（截图</a:t>
            </a:r>
            <a:r>
              <a:rPr lang="en-US" altLang="zh-CN" dirty="0"/>
              <a:t>/</a:t>
            </a:r>
            <a:r>
              <a:rPr lang="zh-CN" altLang="en-US" dirty="0"/>
              <a:t>链接均可）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/>
              <a:t>若参考网页，提交时附网页链接或</a:t>
            </a:r>
            <a:r>
              <a:rPr lang="zh-CN" altLang="en-US"/>
              <a:t>截图</a:t>
            </a:r>
            <a:endParaRPr lang="en-US" altLang="zh-CN" dirty="0"/>
          </a:p>
          <a:p>
            <a:r>
              <a:rPr lang="zh-CN" altLang="en-US" dirty="0"/>
              <a:t>提交：发送至邮箱  </a:t>
            </a:r>
            <a:r>
              <a:rPr lang="en-US" altLang="zh-CN" dirty="0"/>
              <a:t>yuanqiu@seu.edu.cn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/>
              <a:t>[</a:t>
            </a:r>
            <a:r>
              <a:rPr lang="zh-CN" altLang="en-US" dirty="0"/>
              <a:t>邮件标题</a:t>
            </a:r>
            <a:r>
              <a:rPr lang="en-US" altLang="zh-CN" dirty="0"/>
              <a:t>] </a:t>
            </a:r>
            <a:r>
              <a:rPr lang="zh-CN" altLang="en-US" dirty="0"/>
              <a:t>作业：</a:t>
            </a:r>
            <a:r>
              <a:rPr lang="en-US" altLang="zh-CN" dirty="0"/>
              <a:t>&lt;</a:t>
            </a:r>
            <a:r>
              <a:rPr lang="zh-CN" altLang="en-US" dirty="0"/>
              <a:t>姓名</a:t>
            </a:r>
            <a:r>
              <a:rPr lang="en-US" altLang="zh-CN" dirty="0"/>
              <a:t>&gt;+&lt;</a:t>
            </a:r>
            <a:r>
              <a:rPr lang="zh-CN" altLang="en-US" dirty="0"/>
              <a:t>学号</a:t>
            </a:r>
            <a:r>
              <a:rPr lang="en-US" altLang="zh-CN" dirty="0"/>
              <a:t>&gt;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/>
              <a:t>可选择</a:t>
            </a:r>
            <a:r>
              <a:rPr lang="en-US" altLang="zh-CN" dirty="0"/>
              <a:t>LaTeX</a:t>
            </a:r>
            <a:r>
              <a:rPr lang="zh-CN" altLang="en-US" dirty="0"/>
              <a:t>（推荐），</a:t>
            </a:r>
            <a:r>
              <a:rPr lang="en-US" altLang="zh-CN" dirty="0"/>
              <a:t>Word</a:t>
            </a:r>
            <a:r>
              <a:rPr lang="zh-CN" altLang="en-US" dirty="0"/>
              <a:t>，或手写后拍照完成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/>
              <a:t>邮件应包含</a:t>
            </a:r>
            <a:r>
              <a:rPr lang="en-US" altLang="zh-CN" dirty="0"/>
              <a:t>1~2</a:t>
            </a:r>
            <a:r>
              <a:rPr lang="zh-CN" altLang="en-US" dirty="0"/>
              <a:t>个</a:t>
            </a:r>
            <a:r>
              <a:rPr lang="en-US" altLang="zh-CN" dirty="0"/>
              <a:t>pdf</a:t>
            </a:r>
            <a:r>
              <a:rPr lang="zh-CN" altLang="en-US" dirty="0"/>
              <a:t>附件</a:t>
            </a:r>
            <a:endParaRPr lang="en-US" altLang="zh-CN" dirty="0"/>
          </a:p>
          <a:p>
            <a:pPr marL="1371600" lvl="2" indent="-457200">
              <a:buFont typeface="+mj-ea"/>
              <a:buAutoNum type="circleNumDbPlain"/>
            </a:pPr>
            <a:r>
              <a:rPr lang="zh-CN" altLang="en-US" dirty="0"/>
              <a:t>作业</a:t>
            </a:r>
            <a:r>
              <a:rPr lang="en-US" altLang="zh-CN" dirty="0"/>
              <a:t>pdf</a:t>
            </a:r>
            <a:r>
              <a:rPr lang="zh-CN" altLang="en-US" dirty="0"/>
              <a:t>（若使用签到券，明确标注用在哪一题）</a:t>
            </a:r>
            <a:endParaRPr lang="en-US" altLang="zh-CN" dirty="0"/>
          </a:p>
          <a:p>
            <a:pPr marL="1371600" lvl="2" indent="-457200">
              <a:buFont typeface="+mj-ea"/>
              <a:buAutoNum type="circleNumDbPlain"/>
            </a:pPr>
            <a:r>
              <a:rPr lang="zh-CN" altLang="en-US" dirty="0"/>
              <a:t>参考材料汇总</a:t>
            </a:r>
            <a:endParaRPr lang="en-US" altLang="zh-CN" dirty="0"/>
          </a:p>
          <a:p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7121A45-4D9D-D9B5-B481-288698519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56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76364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7B53B5-8B05-BDBB-507C-CCFF3E9E6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扩展 </a:t>
            </a:r>
            <a:r>
              <a:rPr lang="en-US" altLang="zh-CN" dirty="0"/>
              <a:t>— BGW</a:t>
            </a:r>
            <a:r>
              <a:rPr lang="zh-CN" altLang="en-US" dirty="0"/>
              <a:t>协议</a:t>
            </a:r>
            <a:r>
              <a:rPr lang="en-US" altLang="zh-CN" dirty="0"/>
              <a:t> (BGW Protocol)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E5DB8AD-F839-2542-57FE-FF925AC519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24000"/>
                <a:ext cx="10515600" cy="511556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/>
                  <a:t>BGW</a:t>
                </a:r>
                <a:r>
                  <a:rPr lang="zh-CN" altLang="en-US" dirty="0"/>
                  <a:t>协议基于</a:t>
                </a:r>
                <a:r>
                  <a:rPr lang="en-US" altLang="zh-CN" dirty="0"/>
                  <a:t>Shamir</a:t>
                </a:r>
                <a:r>
                  <a:rPr lang="zh-CN" altLang="en-US" dirty="0"/>
                  <a:t>秘密共享，定义加法门与乘法门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输入线，每个用户知道自己的秘密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zh-CN" altLang="en-US" dirty="0"/>
                  <a:t>，并与其他用户共享，记为</a:t>
                </a:r>
                <a14:m>
                  <m:oMath xmlns:m="http://schemas.openxmlformats.org/officeDocument/2006/math">
                    <m:d>
                      <m:dPr>
                        <m:begChr m:val="⟦"/>
                        <m:endChr m:val="⟧"/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加法门：</a:t>
                </a:r>
                <a14:m>
                  <m:oMath xmlns:m="http://schemas.openxmlformats.org/officeDocument/2006/math">
                    <m:d>
                      <m:dPr>
                        <m:begChr m:val="⟦"/>
                        <m:endChr m:val="⟧"/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⟦"/>
                        <m:endChr m:val="⟧"/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⟦"/>
                        <m:endChr m:val="⟧"/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zh-CN" altLang="en-US" dirty="0"/>
                  <a:t>，对应多项式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en-US" altLang="zh-CN" dirty="0"/>
              </a:p>
              <a:p>
                <a:pPr lvl="2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zh-CN" altLang="en-US" i="1">
                        <a:latin typeface="Cambria Math" panose="02040503050406030204" pitchFamily="18" charset="0"/>
                      </a:rPr>
                      <m:t>，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点乘：</a:t>
                </a:r>
                <a14:m>
                  <m:oMath xmlns:m="http://schemas.openxmlformats.org/officeDocument/2006/math">
                    <m:d>
                      <m:dPr>
                        <m:begChr m:val="⟦"/>
                        <m:endChr m:val="⟧"/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𝑐</m:t>
                    </m:r>
                    <m:d>
                      <m:dPr>
                        <m:begChr m:val="⟦"/>
                        <m:endChr m:val="⟧"/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zh-CN" altLang="en-US" dirty="0"/>
                  <a:t>，对应多项式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𝑐𝑓</m:t>
                    </m:r>
                  </m:oMath>
                </a14:m>
                <a:endParaRPr lang="en-US" altLang="zh-CN" dirty="0"/>
              </a:p>
              <a:p>
                <a:pPr lvl="2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zh-CN" altLang="en-US" i="1">
                        <a:latin typeface="Cambria Math" panose="02040503050406030204" pitchFamily="18" charset="0"/>
                      </a:rPr>
                      <m:t>，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𝑐𝑠</m:t>
                    </m:r>
                  </m:oMath>
                </a14:m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乘法门：</a:t>
                </a:r>
                <a14:m>
                  <m:oMath xmlns:m="http://schemas.openxmlformats.org/officeDocument/2006/math">
                    <m:d>
                      <m:dPr>
                        <m:begChr m:val="⟦"/>
                        <m:endChr m:val="⟧"/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r>
                  <a:rPr lang="zh-CN" altLang="en-US" dirty="0"/>
                  <a:t>，目标多项式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𝑓𝑔</m:t>
                    </m:r>
                  </m:oMath>
                </a14:m>
                <a:endParaRPr lang="en-US" altLang="zh-CN" dirty="0"/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尽管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𝑠𝑟</m:t>
                    </m:r>
                  </m:oMath>
                </a14:m>
                <a:r>
                  <a:rPr lang="zh-CN" altLang="en-US" dirty="0"/>
                  <a:t>，但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zh-CN" altLang="en-US" dirty="0"/>
                  <a:t>与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zh-CN" altLang="en-US" dirty="0"/>
                  <a:t>各为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zh-CN" altLang="en-US" dirty="0"/>
                  <a:t>次，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zh-CN" altLang="en-US" dirty="0"/>
                  <a:t>为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−2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次</m:t>
                    </m:r>
                  </m:oMath>
                </a14:m>
                <a:r>
                  <a:rPr lang="zh-CN" altLang="en-US" dirty="0"/>
                  <a:t>，需要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zh-CN" altLang="en-US" dirty="0"/>
                  <a:t>个点唯一确定：</a:t>
                </a:r>
                <a:endParaRPr lang="en-US" altLang="zh-CN" dirty="0"/>
              </a:p>
              <a:p>
                <a:pPr lvl="2">
                  <a:buFont typeface="Wingdings" panose="05000000000000000000" pitchFamily="2" charset="2"/>
                  <a:buChar char="Ø"/>
                </a:pPr>
                <a:endParaRPr lang="en-US" altLang="zh-CN" dirty="0"/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den>
                              </m:f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⋅…⋅</m:t>
                              </m:r>
                              <m:f>
                                <m:f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E5DB8AD-F839-2542-57FE-FF925AC519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24000"/>
                <a:ext cx="10515600" cy="5115560"/>
              </a:xfrm>
              <a:blipFill>
                <a:blip r:embed="rId2"/>
                <a:stretch>
                  <a:fillRect l="-1043" t="-20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798171-D5DD-6D76-4FCB-62C0B230C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57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3299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8B559B-9632-CFAF-39B4-9403706F9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扩展 </a:t>
            </a:r>
            <a:r>
              <a:rPr lang="en-US" altLang="zh-CN" dirty="0"/>
              <a:t>— BGW</a:t>
            </a:r>
            <a:r>
              <a:rPr lang="zh-CN" altLang="en-US" dirty="0"/>
              <a:t>协议</a:t>
            </a:r>
            <a:r>
              <a:rPr lang="en-US" altLang="zh-CN" dirty="0"/>
              <a:t> (BGW Protocol)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B18F82D-D6C7-2DDA-5EFB-1B32B40FF2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28713"/>
                <a:ext cx="10515600" cy="4652963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altLang="zh-CN" dirty="0"/>
                  <a:t>BGW</a:t>
                </a:r>
                <a:r>
                  <a:rPr lang="zh-CN" altLang="en-US" dirty="0"/>
                  <a:t>协议的乘法门：对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num>
                              <m:den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den>
                            </m:f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⋅…⋅</m:t>
                            </m:r>
                            <m:f>
                              <m:f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num>
                              <m:den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</m:e>
                        </m:d>
                      </m:e>
                    </m:nary>
                  </m:oMath>
                </a14:m>
                <a:r>
                  <a:rPr lang="zh-CN" altLang="en-US" dirty="0"/>
                  <a:t>降次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用户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zh-CN" altLang="en-US" dirty="0"/>
                  <a:t>计算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lang="zh-CN" altLang="en-US" dirty="0"/>
                  <a:t>，并构造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zh-CN" altLang="en-US" dirty="0"/>
                  <a:t>对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lang="zh-CN" altLang="en-US" dirty="0"/>
                  <a:t>进行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altLang="zh-CN" dirty="0"/>
                  <a:t>-</a:t>
                </a:r>
                <a:r>
                  <a:rPr lang="zh-CN" altLang="en-US" dirty="0"/>
                  <a:t>共享，即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endParaRPr lang="en-US" altLang="zh-CN" b="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den>
                              </m:f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⋅…⋅</m:t>
                              </m:r>
                              <m:f>
                                <m:f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由于线性，下面的多项式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zh-CN" altLang="en-US" dirty="0"/>
                  <a:t>为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zh-CN" altLang="en-US" dirty="0"/>
                  <a:t>次，且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en-US" altLang="zh-CN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zh-CN" altLang="en-US" i="1">
                          <a:latin typeface="Cambria Math" panose="02040503050406030204" pitchFamily="18" charset="0"/>
                        </a:rPr>
                        <m:t>≔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den>
                          </m:f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⋅…⋅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对用户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zh-CN" altLang="en-US" dirty="0"/>
                  <a:t>而言，只涉及本地计算</a:t>
                </a:r>
                <a:endParaRPr lang="en-US" altLang="zh-CN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⟦"/>
                              <m:endChr m:val="⟧"/>
                              <m:ctrlPr>
                                <a:rPr lang="en-US" altLang="zh-CN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 dirty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CN" i="1" dirty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altLang="zh-CN" i="1" dirty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e>
                        <m:sub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e>
                      </m:nary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den>
                          </m:f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⋅…⋅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CN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⟦"/>
                                  <m:endChr m:val="⟧"/>
                                  <m:ctrlPr>
                                    <a:rPr lang="en-US" altLang="zh-CN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0" i="1" dirty="0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d>
                                    <m:dPr>
                                      <m:ctrlPr>
                                        <a:rPr lang="en-US" altLang="zh-CN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b="0" i="1" dirty="0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altLang="zh-CN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den>
                          </m:f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⋅…⋅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限制：需要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≥2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zh-CN" altLang="en-US" dirty="0"/>
                  <a:t>，即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zh-CN" altLang="en-US" dirty="0"/>
                  <a:t>才能重构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zh-CN" altLang="en-US" dirty="0"/>
                  <a:t>（大部分参与者是诚实的）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开销：每个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zh-CN" altLang="en-US" dirty="0"/>
                  <a:t>与每个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zh-CN" altLang="en-US" dirty="0"/>
                  <a:t>通讯，因此开销是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B18F82D-D6C7-2DDA-5EFB-1B32B40FF2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28713"/>
                <a:ext cx="10515600" cy="4652963"/>
              </a:xfrm>
              <a:blipFill>
                <a:blip r:embed="rId2"/>
                <a:stretch>
                  <a:fillRect l="-928" t="-1442" b="-9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DBF11C7-D256-B7D7-F0D3-8D22F14AD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58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7639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22C2FF-1F7A-77B2-4770-3117D2431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扩展 </a:t>
            </a:r>
            <a:r>
              <a:rPr lang="en-US" altLang="zh-CN"/>
              <a:t>— </a:t>
            </a:r>
            <a:r>
              <a:rPr lang="en-US" altLang="zh-CN" dirty="0"/>
              <a:t>BGW</a:t>
            </a:r>
            <a:r>
              <a:rPr lang="zh-CN" altLang="en-US" dirty="0"/>
              <a:t>协议</a:t>
            </a:r>
            <a:r>
              <a:rPr lang="en-US" altLang="zh-CN" dirty="0"/>
              <a:t> (BGW Protocol)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9F5D87D-0F5B-1167-3CCA-78EF6E24EC4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24000"/>
                <a:ext cx="10515600" cy="5197475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zh-CN" altLang="en-US" dirty="0"/>
                  <a:t>考虑一个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2,3</m:t>
                        </m:r>
                      </m:e>
                    </m:d>
                  </m:oMath>
                </a14:m>
                <a:r>
                  <a:rPr lang="en-US" altLang="zh-CN" dirty="0"/>
                  <a:t>-SSS</a:t>
                </a:r>
                <a:r>
                  <a:rPr lang="zh-CN" altLang="en-US" dirty="0"/>
                  <a:t>的</a:t>
                </a:r>
                <a:r>
                  <a:rPr lang="en-US" altLang="zh-CN" dirty="0"/>
                  <a:t>BGW</a:t>
                </a:r>
                <a:r>
                  <a:rPr lang="zh-CN" altLang="en-US" dirty="0"/>
                  <a:t>协议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=45+19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zh-CN" altLang="en-US" b="0" dirty="0"/>
                  <a:t>，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=33+21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=1485+1572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+399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b="0" dirty="0"/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二次，需要</a:t>
                </a:r>
                <a:r>
                  <a:rPr lang="en-US" altLang="zh-CN" dirty="0"/>
                  <a:t>3</a:t>
                </a:r>
                <a:r>
                  <a:rPr lang="zh-CN" altLang="en-US" dirty="0"/>
                  <a:t>个点唯一确定</a:t>
                </a:r>
                <a:endParaRPr lang="en-US" altLang="zh-CN" dirty="0"/>
              </a:p>
              <a:p>
                <a:pPr lvl="2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=3456⋅</m:t>
                    </m:r>
                    <m:f>
                      <m:f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1−2</m:t>
                        </m:r>
                      </m:den>
                    </m:f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1−3</m:t>
                        </m:r>
                      </m:den>
                    </m:f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+6225⋅</m:t>
                    </m:r>
                    <m:f>
                      <m:f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2−1</m:t>
                        </m:r>
                      </m:den>
                    </m:f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2−3</m:t>
                        </m:r>
                      </m:den>
                    </m:f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+9792⋅</m:t>
                    </m:r>
                    <m:f>
                      <m:f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3−1</m:t>
                        </m:r>
                      </m:den>
                    </m:f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3−2</m:t>
                        </m:r>
                      </m:den>
                    </m:f>
                  </m:oMath>
                </a14:m>
                <a:endParaRPr lang="en-US" altLang="zh-CN" sz="1800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目标多项式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altLang="zh-CN" dirty="0"/>
              </a:p>
              <a:p>
                <a:pPr lvl="2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=3456−1011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，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=6225−2013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altLang="zh-CN" b="0" dirty="0"/>
              </a:p>
              <a:p>
                <a:pPr marL="914400" lvl="2" indent="0">
                  <a:buNone/>
                </a:pPr>
                <a:r>
                  <a:rPr lang="zh-CN" altLang="en-US" dirty="0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=9792−3017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altLang="zh-CN" b="0" dirty="0"/>
              </a:p>
              <a:p>
                <a:pPr lvl="2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1−2</m:t>
                        </m:r>
                      </m:den>
                    </m:f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1−3</m:t>
                        </m:r>
                      </m:den>
                    </m:f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2−1</m:t>
                        </m:r>
                      </m:den>
                    </m:f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2−3</m:t>
                        </m:r>
                      </m:den>
                    </m:f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3−1</m:t>
                        </m:r>
                      </m:den>
                    </m:f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3−2</m:t>
                        </m:r>
                      </m:den>
                    </m:f>
                  </m:oMath>
                </a14:m>
                <a:endParaRPr lang="en-US" altLang="zh-CN" sz="1800" b="0" i="1" dirty="0">
                  <a:latin typeface="Cambria Math" panose="02040503050406030204" pitchFamily="18" charset="0"/>
                </a:endParaRPr>
              </a:p>
              <a:p>
                <a:pPr marL="914400" lvl="2" indent="0">
                  <a:buNone/>
                </a:pPr>
                <a:r>
                  <a:rPr lang="en-US" altLang="zh-CN" sz="1800" dirty="0"/>
                  <a:t>            </a:t>
                </a:r>
                <a14:m>
                  <m:oMath xmlns:m="http://schemas.openxmlformats.org/officeDocument/2006/math">
                    <m:r>
                      <a:rPr lang="en-US" altLang="zh-CN" sz="1800" b="0" i="0" smtClean="0">
                        <a:latin typeface="Cambria Math" panose="02040503050406030204" pitchFamily="18" charset="0"/>
                      </a:rPr>
                      <m:t>=3</m:t>
                    </m:r>
                    <m:sSub>
                      <m:sSub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−3</m:t>
                    </m:r>
                    <m:sSub>
                      <m:sSub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8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𝟏𝟒𝟖𝟓</m:t>
                    </m:r>
                    <m:r>
                      <a:rPr lang="en-US" altLang="zh-CN" sz="1800" b="0" i="0" smtClean="0">
                        <a:latin typeface="Cambria Math" panose="02040503050406030204" pitchFamily="18" charset="0"/>
                      </a:rPr>
                      <m:t>−11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altLang="zh-CN" sz="1800" dirty="0"/>
              </a:p>
              <a:p>
                <a:pPr lvl="2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⟦"/>
                            <m:endChr m:val="⟧"/>
                            <m:ctrlPr>
                              <a:rPr lang="en-US" altLang="zh-CN" sz="18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i="1" dirty="0">
                                <a:latin typeface="Cambria Math" panose="02040503050406030204" pitchFamily="18" charset="0"/>
                              </a:rPr>
                              <m:t>𝑠𝑟</m:t>
                            </m:r>
                          </m:e>
                        </m:d>
                      </m:e>
                      <m:sub>
                        <m:r>
                          <a:rPr lang="en-US" altLang="zh-CN" sz="18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18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800" b="0" i="1" dirty="0" smtClean="0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zh-CN" sz="1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altLang="zh-CN" sz="1800" b="0" i="1" dirty="0" smtClean="0">
                        <a:latin typeface="Cambria Math" panose="02040503050406030204" pitchFamily="18" charset="0"/>
                      </a:rPr>
                      <m:t>=3</m:t>
                    </m:r>
                    <m:sSub>
                      <m:sSubPr>
                        <m:ctrlPr>
                          <a:rPr lang="en-US" altLang="zh-CN" sz="1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sz="18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altLang="zh-CN" sz="1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altLang="zh-CN" sz="1800" b="0" i="1" dirty="0" smtClean="0">
                        <a:latin typeface="Cambria Math" panose="02040503050406030204" pitchFamily="18" charset="0"/>
                      </a:rPr>
                      <m:t>−3</m:t>
                    </m:r>
                    <m:sSub>
                      <m:sSubPr>
                        <m:ctrlPr>
                          <a:rPr lang="en-US" altLang="zh-CN" sz="1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sz="18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1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altLang="zh-CN" sz="1800" b="0" i="1" dirty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1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sz="18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altLang="zh-CN" sz="1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endParaRPr lang="en-US" altLang="zh-CN" sz="1800" b="0" i="1" dirty="0">
                  <a:latin typeface="Cambria Math" panose="02040503050406030204" pitchFamily="18" charset="0"/>
                </a:endParaRPr>
              </a:p>
              <a:p>
                <a:pPr marL="914400" lvl="2" indent="0">
                  <a:buNone/>
                </a:pPr>
                <a:r>
                  <a:rPr lang="en-US" altLang="zh-CN" sz="1800" b="0" dirty="0"/>
                  <a:t>              </a:t>
                </a:r>
                <a14:m>
                  <m:oMath xmlns:m="http://schemas.openxmlformats.org/officeDocument/2006/math">
                    <m:r>
                      <a:rPr lang="en-US" altLang="zh-CN" sz="1800" b="0" i="1" dirty="0" smtClean="0">
                        <a:latin typeface="Cambria Math" panose="02040503050406030204" pitchFamily="18" charset="0"/>
                      </a:rPr>
                      <m:t>=3</m:t>
                    </m:r>
                    <m:sSub>
                      <m:sSubPr>
                        <m:ctrlPr>
                          <a:rPr lang="en-US" altLang="zh-CN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⟦"/>
                            <m:endChr m:val="⟧"/>
                            <m:ctrlPr>
                              <a:rPr lang="en-US" altLang="zh-CN" sz="18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i="1" dirty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altLang="zh-CN" sz="18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800" i="1" dirty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altLang="zh-CN" sz="180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1800" i="1" dirty="0">
                        <a:latin typeface="Cambria Math" panose="02040503050406030204" pitchFamily="18" charset="0"/>
                      </a:rPr>
                      <m:t>−3</m:t>
                    </m:r>
                    <m:sSub>
                      <m:sSubPr>
                        <m:ctrlPr>
                          <a:rPr lang="en-US" altLang="zh-CN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⟦"/>
                            <m:endChr m:val="⟧"/>
                            <m:ctrlPr>
                              <a:rPr lang="en-US" altLang="zh-CN" sz="18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i="1" dirty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altLang="zh-CN" sz="18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800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altLang="zh-CN" sz="180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1800" i="1" dirty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⟦"/>
                            <m:endChr m:val="⟧"/>
                            <m:ctrlPr>
                              <a:rPr lang="en-US" altLang="zh-CN" sz="18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i="1" dirty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altLang="zh-CN" sz="18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800" b="0" i="1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altLang="zh-CN" sz="180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altLang="zh-CN" sz="1800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sz="2200" dirty="0"/>
                  <a:t>用户</a:t>
                </a:r>
                <a:r>
                  <a:rPr lang="en-US" altLang="zh-CN" sz="2200" dirty="0"/>
                  <a:t>1</a:t>
                </a:r>
                <a:r>
                  <a:rPr lang="zh-CN" altLang="en-US" sz="2200" dirty="0"/>
                  <a:t>和</a:t>
                </a:r>
                <a:r>
                  <a:rPr lang="en-US" altLang="zh-CN" sz="2200" dirty="0"/>
                  <a:t>3</a:t>
                </a:r>
                <a:r>
                  <a:rPr lang="zh-CN" altLang="en-US" sz="2200" dirty="0"/>
                  <a:t>重构：</a:t>
                </a:r>
                <a:endParaRPr lang="en-US" altLang="zh-CN" sz="2200" dirty="0"/>
              </a:p>
              <a:p>
                <a:pPr marL="457200" lvl="1" indent="0">
                  <a:buNone/>
                </a:pPr>
                <a:r>
                  <a:rPr lang="en-US" altLang="zh-CN" sz="2000" b="0" dirty="0"/>
                  <a:t>     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=1474⋅</m:t>
                    </m:r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1−3</m:t>
                        </m:r>
                      </m:den>
                    </m:f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+1452⋅</m:t>
                    </m:r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3−1</m:t>
                        </m:r>
                      </m:den>
                    </m:f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=−11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𝟏𝟒𝟖𝟓</m:t>
                    </m:r>
                  </m:oMath>
                </a14:m>
                <a:endParaRPr lang="en-US" altLang="zh-CN" sz="2000" b="1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endParaRPr lang="en-US" altLang="zh-CN" sz="2200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9F5D87D-0F5B-1167-3CCA-78EF6E24EC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24000"/>
                <a:ext cx="10515600" cy="5197475"/>
              </a:xfrm>
              <a:blipFill>
                <a:blip r:embed="rId2"/>
                <a:stretch>
                  <a:fillRect l="-1043" t="-28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49CD38-57A4-24EF-AC7E-CAD37083E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8071" y="31381"/>
            <a:ext cx="2743200" cy="365125"/>
          </a:xfrm>
        </p:spPr>
        <p:txBody>
          <a:bodyPr/>
          <a:lstStyle/>
          <a:p>
            <a:fld id="{B0AC98E8-77B5-4E71-A497-A3DCE01E87E0}" type="slidenum">
              <a:rPr lang="zh-CN" altLang="en-US" smtClean="0"/>
              <a:t>59</a:t>
            </a:fld>
            <a:endParaRPr lang="zh-CN" altLang="en-US" dirty="0"/>
          </a:p>
        </p:txBody>
      </p:sp>
      <p:pic>
        <p:nvPicPr>
          <p:cNvPr id="5" name="Picture 6" descr="社長のイラスト（若い男性）">
            <a:extLst>
              <a:ext uri="{FF2B5EF4-FFF2-40B4-BE49-F238E27FC236}">
                <a16:creationId xmlns:a16="http://schemas.microsoft.com/office/drawing/2014/main" id="{0026CD63-5ECF-265D-4C9C-894BC42A8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638" y="1534684"/>
            <a:ext cx="911561" cy="105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社長のイラスト（若い女性）">
            <a:extLst>
              <a:ext uri="{FF2B5EF4-FFF2-40B4-BE49-F238E27FC236}">
                <a16:creationId xmlns:a16="http://schemas.microsoft.com/office/drawing/2014/main" id="{489FFB8A-9FD7-E273-7C72-7CFFB8C7E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5159" y="1565447"/>
            <a:ext cx="858495" cy="99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社長のイラスト（女性）">
            <a:extLst>
              <a:ext uri="{FF2B5EF4-FFF2-40B4-BE49-F238E27FC236}">
                <a16:creationId xmlns:a16="http://schemas.microsoft.com/office/drawing/2014/main" id="{9CDD355B-EDE1-DB14-F2E1-E5A0EDBD2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686" y="1524000"/>
            <a:ext cx="929992" cy="107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B7BE31AD-1F7B-1FFC-D7C2-55753F1B5FA6}"/>
                  </a:ext>
                </a:extLst>
              </p:cNvPr>
              <p:cNvSpPr/>
              <p:nvPr/>
            </p:nvSpPr>
            <p:spPr>
              <a:xfrm>
                <a:off x="8293293" y="2643699"/>
                <a:ext cx="1054778" cy="750887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⟦"/>
                          <m:endChr m:val="⟧"/>
                          <m:ctrlPr>
                            <a:rPr lang="en-US" altLang="zh-CN" sz="16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i="1" dirty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d>
                        <m:dPr>
                          <m:begChr m:val="⟦"/>
                          <m:endChr m:val="⟧"/>
                          <m:ctrlPr>
                            <a:rPr lang="en-US" altLang="zh-CN" sz="16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</a:rPr>
                        <m:t>=3456</m:t>
                      </m:r>
                    </m:oMath>
                  </m:oMathPara>
                </a14:m>
                <a:endParaRPr lang="en-US" altLang="zh-CN" sz="1600" b="0" dirty="0">
                  <a:latin typeface="Times New Roman"/>
                </a:endParaRPr>
              </a:p>
            </p:txBody>
          </p:sp>
        </mc:Choice>
        <mc:Fallback xmlns="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B7BE31AD-1F7B-1FFC-D7C2-55753F1B5F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3293" y="2643699"/>
                <a:ext cx="1054778" cy="75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DAD6C585-E312-84B6-7BFC-3E44476458AC}"/>
                  </a:ext>
                </a:extLst>
              </p:cNvPr>
              <p:cNvSpPr/>
              <p:nvPr/>
            </p:nvSpPr>
            <p:spPr>
              <a:xfrm>
                <a:off x="9603029" y="2643699"/>
                <a:ext cx="1054778" cy="750887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⟦"/>
                          <m:endChr m:val="⟧"/>
                          <m:ctrlPr>
                            <a:rPr lang="en-US" altLang="zh-CN" sz="16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i="1" dirty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d>
                        <m:dPr>
                          <m:begChr m:val="⟦"/>
                          <m:endChr m:val="⟧"/>
                          <m:ctrlPr>
                            <a:rPr lang="en-US" altLang="zh-CN" sz="16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</a:rPr>
                        <m:t>=6225</m:t>
                      </m:r>
                    </m:oMath>
                  </m:oMathPara>
                </a14:m>
                <a:endParaRPr lang="en-US" altLang="zh-CN" sz="1600" b="0" dirty="0">
                  <a:latin typeface="Times New Roman"/>
                </a:endParaRPr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DAD6C585-E312-84B6-7BFC-3E44476458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3029" y="2643699"/>
                <a:ext cx="1054778" cy="75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8AE44C96-6FB2-8700-745C-E73D4D488E11}"/>
                  </a:ext>
                </a:extLst>
              </p:cNvPr>
              <p:cNvSpPr/>
              <p:nvPr/>
            </p:nvSpPr>
            <p:spPr>
              <a:xfrm>
                <a:off x="10802967" y="2643699"/>
                <a:ext cx="1202877" cy="750887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⟦"/>
                          <m:endChr m:val="⟧"/>
                          <m:ctrlPr>
                            <a:rPr lang="en-US" altLang="zh-CN" sz="16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i="1" dirty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d>
                        <m:dPr>
                          <m:begChr m:val="⟦"/>
                          <m:endChr m:val="⟧"/>
                          <m:ctrlPr>
                            <a:rPr lang="en-US" altLang="zh-CN" sz="16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</a:rPr>
                        <m:t>=9792</m:t>
                      </m:r>
                    </m:oMath>
                  </m:oMathPara>
                </a14:m>
                <a:endParaRPr lang="en-US" altLang="zh-CN" sz="1600" b="0" dirty="0">
                  <a:latin typeface="Times New Roman"/>
                </a:endParaRPr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8AE44C96-6FB2-8700-745C-E73D4D488E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2967" y="2643699"/>
                <a:ext cx="1202877" cy="75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15DA9BB3-3D51-F5BF-17B8-F0F86902AD8F}"/>
                  </a:ext>
                </a:extLst>
              </p:cNvPr>
              <p:cNvSpPr/>
              <p:nvPr/>
            </p:nvSpPr>
            <p:spPr>
              <a:xfrm>
                <a:off x="8293293" y="3480937"/>
                <a:ext cx="1054778" cy="750887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⟦"/>
                          <m:endChr m:val="⟧"/>
                          <m:ctrlPr>
                            <a:rPr lang="en-US" altLang="zh-CN" sz="16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altLang="zh-CN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</a:rPr>
                        <m:t>=2445</m:t>
                      </m:r>
                    </m:oMath>
                  </m:oMathPara>
                </a14:m>
                <a:endParaRPr lang="en-US" altLang="zh-CN" sz="1600" b="0" dirty="0">
                  <a:latin typeface="Times New Roman"/>
                </a:endParaRPr>
              </a:p>
            </p:txBody>
          </p:sp>
        </mc:Choice>
        <mc:Fallback xmlns="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15DA9BB3-3D51-F5BF-17B8-F0F86902AD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3293" y="3480937"/>
                <a:ext cx="1054778" cy="75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EBE0D4D-46DC-ACA0-152A-9766758AAEEC}"/>
                  </a:ext>
                </a:extLst>
              </p:cNvPr>
              <p:cNvSpPr/>
              <p:nvPr/>
            </p:nvSpPr>
            <p:spPr>
              <a:xfrm>
                <a:off x="9603029" y="3480937"/>
                <a:ext cx="1054778" cy="750887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⟦"/>
                          <m:endChr m:val="⟧"/>
                          <m:ctrlPr>
                            <a:rPr lang="en-US" altLang="zh-CN" sz="16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altLang="zh-CN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</a:rPr>
                        <m:t>=1434</m:t>
                      </m:r>
                    </m:oMath>
                  </m:oMathPara>
                </a14:m>
                <a:endParaRPr lang="en-US" altLang="zh-CN" sz="1600" b="0" dirty="0">
                  <a:latin typeface="Times New Roman"/>
                </a:endParaRPr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EBE0D4D-46DC-ACA0-152A-9766758AAE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3029" y="3480937"/>
                <a:ext cx="1054778" cy="75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AF7B99B1-8510-4EA1-0588-F3177393B735}"/>
                  </a:ext>
                </a:extLst>
              </p:cNvPr>
              <p:cNvSpPr/>
              <p:nvPr/>
            </p:nvSpPr>
            <p:spPr>
              <a:xfrm>
                <a:off x="10797532" y="3480936"/>
                <a:ext cx="1202876" cy="750887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⟦"/>
                          <m:endChr m:val="⟧"/>
                          <m:ctrlPr>
                            <a:rPr lang="en-US" altLang="zh-CN" sz="16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altLang="zh-CN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</a:rPr>
                        <m:t>=423</m:t>
                      </m:r>
                    </m:oMath>
                  </m:oMathPara>
                </a14:m>
                <a:endParaRPr lang="en-US" altLang="zh-CN" sz="1600" b="0" dirty="0">
                  <a:latin typeface="Times New Roman"/>
                </a:endParaRPr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AF7B99B1-8510-4EA1-0588-F3177393B7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7532" y="3480936"/>
                <a:ext cx="1202876" cy="75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485F54E7-FEE2-046A-D76F-52CC68C66C40}"/>
                  </a:ext>
                </a:extLst>
              </p:cNvPr>
              <p:cNvSpPr/>
              <p:nvPr/>
            </p:nvSpPr>
            <p:spPr>
              <a:xfrm>
                <a:off x="8293293" y="4315794"/>
                <a:ext cx="1054778" cy="750887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⟦"/>
                          <m:endChr m:val="⟧"/>
                          <m:ctrlPr>
                            <a:rPr lang="en-US" altLang="zh-CN" sz="16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altLang="zh-CN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</m:d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</a:rPr>
                        <m:t>=4212</m:t>
                      </m:r>
                    </m:oMath>
                  </m:oMathPara>
                </a14:m>
                <a:endParaRPr lang="en-US" altLang="zh-CN" sz="1600" b="0" dirty="0">
                  <a:latin typeface="Times New Roman"/>
                </a:endParaRPr>
              </a:p>
            </p:txBody>
          </p:sp>
        </mc:Choice>
        <mc:Fallback xmlns="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485F54E7-FEE2-046A-D76F-52CC68C66C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3293" y="4315794"/>
                <a:ext cx="1054778" cy="75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FAFABA31-5592-C6FA-E121-1053152F6C2F}"/>
                  </a:ext>
                </a:extLst>
              </p:cNvPr>
              <p:cNvSpPr/>
              <p:nvPr/>
            </p:nvSpPr>
            <p:spPr>
              <a:xfrm>
                <a:off x="9603029" y="4315794"/>
                <a:ext cx="1054778" cy="750887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⟦"/>
                          <m:endChr m:val="⟧"/>
                          <m:ctrlPr>
                            <a:rPr lang="en-US" altLang="zh-CN" sz="16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altLang="zh-CN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</m:d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</a:rPr>
                        <m:t>=2199</m:t>
                      </m:r>
                    </m:oMath>
                  </m:oMathPara>
                </a14:m>
                <a:endParaRPr lang="en-US" altLang="zh-CN" sz="1600" b="0" dirty="0">
                  <a:latin typeface="Times New Roman"/>
                </a:endParaRPr>
              </a:p>
            </p:txBody>
          </p:sp>
        </mc:Choice>
        <mc:Fallback xmlns="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FAFABA31-5592-C6FA-E121-1053152F6C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3029" y="4315794"/>
                <a:ext cx="1054778" cy="75088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19B3D21B-8931-12D4-7192-485F3643F57E}"/>
                  </a:ext>
                </a:extLst>
              </p:cNvPr>
              <p:cNvSpPr/>
              <p:nvPr/>
            </p:nvSpPr>
            <p:spPr>
              <a:xfrm>
                <a:off x="10797532" y="4315794"/>
                <a:ext cx="1202876" cy="750887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⟦"/>
                          <m:endChr m:val="⟧"/>
                          <m:ctrlPr>
                            <a:rPr lang="en-US" altLang="zh-CN" sz="16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altLang="zh-CN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</m:d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</a:rPr>
                        <m:t>=186</m:t>
                      </m:r>
                    </m:oMath>
                  </m:oMathPara>
                </a14:m>
                <a:endParaRPr lang="en-US" altLang="zh-CN" sz="1600" b="0" dirty="0">
                  <a:latin typeface="Times New Roman"/>
                </a:endParaRPr>
              </a:p>
            </p:txBody>
          </p:sp>
        </mc:Choice>
        <mc:Fallback xmlns="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19B3D21B-8931-12D4-7192-485F3643F5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7532" y="4315794"/>
                <a:ext cx="1202876" cy="75088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3798DBE7-496B-7938-8492-99351674E4FF}"/>
                  </a:ext>
                </a:extLst>
              </p:cNvPr>
              <p:cNvSpPr/>
              <p:nvPr/>
            </p:nvSpPr>
            <p:spPr>
              <a:xfrm>
                <a:off x="8293293" y="5150651"/>
                <a:ext cx="1054778" cy="750887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⟦"/>
                          <m:endChr m:val="⟧"/>
                          <m:ctrlPr>
                            <a:rPr lang="en-US" altLang="zh-CN" sz="16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altLang="zh-CN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</m:d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</a:rPr>
                        <m:t>=6775</m:t>
                      </m:r>
                    </m:oMath>
                  </m:oMathPara>
                </a14:m>
                <a:endParaRPr lang="en-US" altLang="zh-CN" sz="1600" b="0" dirty="0">
                  <a:latin typeface="Times New Roman"/>
                </a:endParaRPr>
              </a:p>
            </p:txBody>
          </p:sp>
        </mc:Choice>
        <mc:Fallback xmlns="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3798DBE7-496B-7938-8492-99351674E4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3293" y="5150651"/>
                <a:ext cx="1054778" cy="75088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连接符: 肘形 30">
            <a:extLst>
              <a:ext uri="{FF2B5EF4-FFF2-40B4-BE49-F238E27FC236}">
                <a16:creationId xmlns:a16="http://schemas.microsoft.com/office/drawing/2014/main" id="{500B65D0-CB08-7D24-1954-7CB661B0D741}"/>
              </a:ext>
            </a:extLst>
          </p:cNvPr>
          <p:cNvCxnSpPr>
            <a:cxnSpLocks/>
            <a:stCxn id="18" idx="0"/>
            <a:endCxn id="21" idx="1"/>
          </p:cNvCxnSpPr>
          <p:nvPr/>
        </p:nvCxnSpPr>
        <p:spPr>
          <a:xfrm rot="16200000" flipH="1" flipV="1">
            <a:off x="7950647" y="2986345"/>
            <a:ext cx="1212682" cy="527389"/>
          </a:xfrm>
          <a:prstGeom prst="bentConnector4">
            <a:avLst>
              <a:gd name="adj1" fmla="val -18851"/>
              <a:gd name="adj2" fmla="val 143346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连接符: 肘形 33">
            <a:extLst>
              <a:ext uri="{FF2B5EF4-FFF2-40B4-BE49-F238E27FC236}">
                <a16:creationId xmlns:a16="http://schemas.microsoft.com/office/drawing/2014/main" id="{603E8F91-B925-EB80-F314-7EEDA45C429F}"/>
              </a:ext>
            </a:extLst>
          </p:cNvPr>
          <p:cNvCxnSpPr>
            <a:stCxn id="19" idx="0"/>
            <a:endCxn id="24" idx="1"/>
          </p:cNvCxnSpPr>
          <p:nvPr/>
        </p:nvCxnSpPr>
        <p:spPr>
          <a:xfrm rot="16200000" flipH="1" flipV="1">
            <a:off x="8188086" y="2748905"/>
            <a:ext cx="2047539" cy="1837125"/>
          </a:xfrm>
          <a:prstGeom prst="bentConnector4">
            <a:avLst>
              <a:gd name="adj1" fmla="val -20159"/>
              <a:gd name="adj2" fmla="val 120393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37" name="连接符: 肘形 36">
            <a:extLst>
              <a:ext uri="{FF2B5EF4-FFF2-40B4-BE49-F238E27FC236}">
                <a16:creationId xmlns:a16="http://schemas.microsoft.com/office/drawing/2014/main" id="{7D213A64-F353-3373-09F6-AA5BFBD82325}"/>
              </a:ext>
            </a:extLst>
          </p:cNvPr>
          <p:cNvCxnSpPr>
            <a:cxnSpLocks/>
            <a:stCxn id="20" idx="0"/>
            <a:endCxn id="45" idx="3"/>
          </p:cNvCxnSpPr>
          <p:nvPr/>
        </p:nvCxnSpPr>
        <p:spPr>
          <a:xfrm rot="16200000" flipH="1">
            <a:off x="10261209" y="3786895"/>
            <a:ext cx="2882395" cy="596002"/>
          </a:xfrm>
          <a:prstGeom prst="bentConnector4">
            <a:avLst>
              <a:gd name="adj1" fmla="val -7931"/>
              <a:gd name="adj2" fmla="val 119025"/>
            </a:avLst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8C7C92D2-7319-665B-FC97-97C9B9B32520}"/>
                  </a:ext>
                </a:extLst>
              </p:cNvPr>
              <p:cNvSpPr/>
              <p:nvPr/>
            </p:nvSpPr>
            <p:spPr>
              <a:xfrm>
                <a:off x="9603029" y="5153027"/>
                <a:ext cx="1054778" cy="750887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⟦"/>
                          <m:endChr m:val="⟧"/>
                          <m:ctrlPr>
                            <a:rPr lang="en-US" altLang="zh-CN" sz="16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altLang="zh-CN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</m:d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</a:rPr>
                        <m:t>=3758</m:t>
                      </m:r>
                    </m:oMath>
                  </m:oMathPara>
                </a14:m>
                <a:endParaRPr lang="en-US" altLang="zh-CN" sz="1600" b="0" dirty="0">
                  <a:latin typeface="Times New Roman"/>
                </a:endParaRPr>
              </a:p>
            </p:txBody>
          </p:sp>
        </mc:Choice>
        <mc:Fallback xmlns=""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8C7C92D2-7319-665B-FC97-97C9B9B325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3029" y="5153027"/>
                <a:ext cx="1054778" cy="75088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BF1FEF7F-518B-D88B-E17C-C5010C6DC349}"/>
                  </a:ext>
                </a:extLst>
              </p:cNvPr>
              <p:cNvSpPr/>
              <p:nvPr/>
            </p:nvSpPr>
            <p:spPr>
              <a:xfrm>
                <a:off x="10797532" y="5150650"/>
                <a:ext cx="1202876" cy="750887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⟦"/>
                          <m:endChr m:val="⟧"/>
                          <m:ctrlPr>
                            <a:rPr lang="en-US" altLang="zh-CN" sz="16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altLang="zh-CN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</m:d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</a:rPr>
                        <m:t>=741</m:t>
                      </m:r>
                    </m:oMath>
                  </m:oMathPara>
                </a14:m>
                <a:endParaRPr lang="en-US" altLang="zh-CN" sz="1600" b="0" dirty="0">
                  <a:latin typeface="Times New Roman"/>
                </a:endParaRPr>
              </a:p>
            </p:txBody>
          </p:sp>
        </mc:Choice>
        <mc:Fallback xmlns=""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BF1FEF7F-518B-D88B-E17C-C5010C6DC3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7532" y="5150650"/>
                <a:ext cx="1202876" cy="75088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CA8E2EA0-3DC0-128E-A6E1-6EB4749E2214}"/>
                  </a:ext>
                </a:extLst>
              </p:cNvPr>
              <p:cNvSpPr/>
              <p:nvPr/>
            </p:nvSpPr>
            <p:spPr>
              <a:xfrm>
                <a:off x="8293293" y="5991311"/>
                <a:ext cx="1054778" cy="750887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⟦"/>
                          <m:endChr m:val="⟧"/>
                          <m:ctrlPr>
                            <a:rPr lang="en-US" altLang="zh-CN" sz="16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i="1" dirty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</a:rPr>
                        <m:t>=1474</m:t>
                      </m:r>
                    </m:oMath>
                  </m:oMathPara>
                </a14:m>
                <a:endParaRPr lang="en-US" altLang="zh-CN" sz="1600" b="0" dirty="0">
                  <a:latin typeface="Times New Roman"/>
                </a:endParaRPr>
              </a:p>
            </p:txBody>
          </p:sp>
        </mc:Choice>
        <mc:Fallback xmlns=""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CA8E2EA0-3DC0-128E-A6E1-6EB4749E22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3293" y="5991311"/>
                <a:ext cx="1054778" cy="750887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311709DA-135D-15A0-29E6-95BFB0DADAD3}"/>
                  </a:ext>
                </a:extLst>
              </p:cNvPr>
              <p:cNvSpPr/>
              <p:nvPr/>
            </p:nvSpPr>
            <p:spPr>
              <a:xfrm>
                <a:off x="9603029" y="5991311"/>
                <a:ext cx="1054778" cy="750887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⟦"/>
                          <m:endChr m:val="⟧"/>
                          <m:ctrlPr>
                            <a:rPr lang="en-US" altLang="zh-CN" sz="16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i="1" dirty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</a:rPr>
                        <m:t>=1463</m:t>
                      </m:r>
                    </m:oMath>
                  </m:oMathPara>
                </a14:m>
                <a:endParaRPr lang="en-US" altLang="zh-CN" sz="1600" b="0" dirty="0">
                  <a:latin typeface="Times New Roman"/>
                </a:endParaRPr>
              </a:p>
            </p:txBody>
          </p:sp>
        </mc:Choice>
        <mc:Fallback xmlns=""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311709DA-135D-15A0-29E6-95BFB0DADA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3029" y="5991311"/>
                <a:ext cx="1054778" cy="75088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id="{66443E4C-4979-9812-866A-AE8B8791100E}"/>
                  </a:ext>
                </a:extLst>
              </p:cNvPr>
              <p:cNvSpPr/>
              <p:nvPr/>
            </p:nvSpPr>
            <p:spPr>
              <a:xfrm>
                <a:off x="10826410" y="5991311"/>
                <a:ext cx="1173997" cy="750887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⟦"/>
                          <m:endChr m:val="⟧"/>
                          <m:ctrlPr>
                            <a:rPr lang="en-US" altLang="zh-CN" sz="16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i="1" dirty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</a:rPr>
                        <m:t>=1452</m:t>
                      </m:r>
                    </m:oMath>
                  </m:oMathPara>
                </a14:m>
                <a:endParaRPr lang="en-US" altLang="zh-CN" sz="1600" b="0" dirty="0">
                  <a:latin typeface="Times New Roman"/>
                </a:endParaRPr>
              </a:p>
            </p:txBody>
          </p:sp>
        </mc:Choice>
        <mc:Fallback xmlns=""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id="{66443E4C-4979-9812-866A-AE8B879110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6410" y="5991311"/>
                <a:ext cx="1173997" cy="750887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793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44" grpId="0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0B5F11-A70B-B670-06C7-956C210A6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大数据的特征：多样</a:t>
            </a:r>
            <a:r>
              <a:rPr lang="en-US" altLang="zh-CN" dirty="0"/>
              <a:t> (Variety)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00310AC-40DC-EA8D-2A10-7E8FE3255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6</a:t>
            </a:fld>
            <a:endParaRPr lang="zh-CN" altLang="en-US" dirty="0"/>
          </a:p>
        </p:txBody>
      </p:sp>
      <p:pic>
        <p:nvPicPr>
          <p:cNvPr id="7170" name="Picture 2" descr="Sources of Big Data in 2026">
            <a:extLst>
              <a:ext uri="{FF2B5EF4-FFF2-40B4-BE49-F238E27FC236}">
                <a16:creationId xmlns:a16="http://schemas.microsoft.com/office/drawing/2014/main" id="{24318201-06A8-DC3F-29AF-2F4219F8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778" y="1646311"/>
            <a:ext cx="5456444" cy="496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3E531BE-6980-C82A-B80F-848871A8F9D3}"/>
              </a:ext>
            </a:extLst>
          </p:cNvPr>
          <p:cNvSpPr/>
          <p:nvPr/>
        </p:nvSpPr>
        <p:spPr>
          <a:xfrm>
            <a:off x="4260220" y="1763415"/>
            <a:ext cx="3671559" cy="5736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邮件信息、社交媒体、物联网设备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975FE18-D1B1-0778-880C-B0C820881CB9}"/>
              </a:ext>
            </a:extLst>
          </p:cNvPr>
          <p:cNvSpPr/>
          <p:nvPr/>
        </p:nvSpPr>
        <p:spPr>
          <a:xfrm>
            <a:off x="8554758" y="2981291"/>
            <a:ext cx="2299379" cy="5736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医疗系统、金融交易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29288AE-68F3-50CC-5EB0-54CB1D753A80}"/>
              </a:ext>
            </a:extLst>
          </p:cNvPr>
          <p:cNvSpPr/>
          <p:nvPr/>
        </p:nvSpPr>
        <p:spPr>
          <a:xfrm>
            <a:off x="8554758" y="4220364"/>
            <a:ext cx="2299379" cy="5736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电子商务、通讯网络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4BEBDB9-CABF-E029-F7B7-0EA6C3CF1924}"/>
              </a:ext>
            </a:extLst>
          </p:cNvPr>
          <p:cNvSpPr/>
          <p:nvPr/>
        </p:nvSpPr>
        <p:spPr>
          <a:xfrm>
            <a:off x="7171524" y="5782711"/>
            <a:ext cx="2299379" cy="5736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政务系统、教育系统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DBF3114-0F90-73CD-647B-654658EAA014}"/>
              </a:ext>
            </a:extLst>
          </p:cNvPr>
          <p:cNvSpPr/>
          <p:nvPr/>
        </p:nvSpPr>
        <p:spPr>
          <a:xfrm>
            <a:off x="2758326" y="5782710"/>
            <a:ext cx="2299379" cy="5736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/>
                </a:solidFill>
                <a:latin typeface="Times New Roman"/>
                <a:ea typeface="微软雅黑"/>
              </a:rPr>
              <a:t>零售商场、搜索引擎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FADB58F-159B-7D82-9797-4A77B982903E}"/>
              </a:ext>
            </a:extLst>
          </p:cNvPr>
          <p:cNvSpPr/>
          <p:nvPr/>
        </p:nvSpPr>
        <p:spPr>
          <a:xfrm>
            <a:off x="1409993" y="4222762"/>
            <a:ext cx="2299379" cy="5736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/>
                </a:solidFill>
                <a:latin typeface="Times New Roman"/>
                <a:ea typeface="微软雅黑"/>
              </a:rPr>
              <a:t>娱乐媒体、交通信息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E0A3E3A-B9BA-6BB8-F277-4FFDCBBD7E1F}"/>
              </a:ext>
            </a:extLst>
          </p:cNvPr>
          <p:cNvSpPr/>
          <p:nvPr/>
        </p:nvSpPr>
        <p:spPr>
          <a:xfrm>
            <a:off x="1409993" y="2981291"/>
            <a:ext cx="2299379" cy="5736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/>
                </a:solidFill>
                <a:latin typeface="Times New Roman"/>
                <a:ea typeface="微软雅黑"/>
              </a:rPr>
              <a:t>天气监控、制造行业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557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4B44BBA6-2B60-535E-B92F-F2414545AE63}"/>
              </a:ext>
            </a:extLst>
          </p:cNvPr>
          <p:cNvSpPr/>
          <p:nvPr/>
        </p:nvSpPr>
        <p:spPr>
          <a:xfrm>
            <a:off x="838200" y="3642652"/>
            <a:ext cx="10515600" cy="25836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BB6F446-D0C2-0C54-F60E-064F563FD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大数据的特征：高速</a:t>
            </a:r>
            <a:r>
              <a:rPr lang="en-US" altLang="zh-CN" dirty="0"/>
              <a:t> (Velocity)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797A0CA-29CA-4B52-B5DF-69FD5B150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7</a:t>
            </a:fld>
            <a:endParaRPr lang="zh-CN" altLang="en-US" dirty="0"/>
          </a:p>
        </p:txBody>
      </p:sp>
      <p:pic>
        <p:nvPicPr>
          <p:cNvPr id="3082" name="Picture 10">
            <a:extLst>
              <a:ext uri="{FF2B5EF4-FFF2-40B4-BE49-F238E27FC236}">
                <a16:creationId xmlns:a16="http://schemas.microsoft.com/office/drawing/2014/main" id="{A83C1129-74A7-3E62-5CA7-F2A2A5753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67" y="1518325"/>
            <a:ext cx="11387666" cy="187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351F3C7F-62EC-23F4-9E5D-60D7CBDEEFF9}"/>
              </a:ext>
            </a:extLst>
          </p:cNvPr>
          <p:cNvSpPr txBox="1"/>
          <p:nvPr/>
        </p:nvSpPr>
        <p:spPr>
          <a:xfrm>
            <a:off x="7164371" y="3738449"/>
            <a:ext cx="4035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传输一部</a:t>
            </a:r>
            <a:r>
              <a:rPr lang="en-US" altLang="zh-CN" dirty="0"/>
              <a:t>HD</a:t>
            </a:r>
            <a:r>
              <a:rPr lang="zh-CN" altLang="en-US" dirty="0"/>
              <a:t>电影</a:t>
            </a:r>
            <a:r>
              <a:rPr lang="en-US" altLang="zh-CN" dirty="0"/>
              <a:t>(25 GB)</a:t>
            </a:r>
            <a:r>
              <a:rPr lang="zh-CN" altLang="en-US" dirty="0"/>
              <a:t>所需的时间</a:t>
            </a:r>
          </a:p>
        </p:txBody>
      </p:sp>
      <p:pic>
        <p:nvPicPr>
          <p:cNvPr id="3084" name="Picture 12">
            <a:extLst>
              <a:ext uri="{FF2B5EF4-FFF2-40B4-BE49-F238E27FC236}">
                <a16:creationId xmlns:a16="http://schemas.microsoft.com/office/drawing/2014/main" id="{A797775D-162D-790C-F26B-EE33B9E9B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571" y="3760405"/>
            <a:ext cx="1775455" cy="60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EBDA1911-6948-4E9A-71D4-6C696E4D16FB}"/>
              </a:ext>
            </a:extLst>
          </p:cNvPr>
          <p:cNvSpPr txBox="1"/>
          <p:nvPr/>
        </p:nvSpPr>
        <p:spPr>
          <a:xfrm>
            <a:off x="3110026" y="3846488"/>
            <a:ext cx="2381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zh-CN" dirty="0"/>
              <a:t>USB 1.0: </a:t>
            </a:r>
            <a:r>
              <a:rPr lang="zh-CN" altLang="en-US" dirty="0"/>
              <a:t>约</a:t>
            </a:r>
            <a:r>
              <a:rPr lang="en-US" altLang="zh-CN" dirty="0"/>
              <a:t>9</a:t>
            </a:r>
            <a:r>
              <a:rPr lang="zh-CN" altLang="en-US" dirty="0"/>
              <a:t>小时</a:t>
            </a:r>
          </a:p>
        </p:txBody>
      </p:sp>
      <p:pic>
        <p:nvPicPr>
          <p:cNvPr id="3088" name="Picture 16">
            <a:extLst>
              <a:ext uri="{FF2B5EF4-FFF2-40B4-BE49-F238E27FC236}">
                <a16:creationId xmlns:a16="http://schemas.microsoft.com/office/drawing/2014/main" id="{492949AC-CC5F-7296-F3F0-2E7CE1996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571" y="4462485"/>
            <a:ext cx="1628961" cy="75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3984D465-20DD-A03E-28CB-216ACC2A2557}"/>
              </a:ext>
            </a:extLst>
          </p:cNvPr>
          <p:cNvSpPr txBox="1"/>
          <p:nvPr/>
        </p:nvSpPr>
        <p:spPr>
          <a:xfrm>
            <a:off x="4525936" y="4655738"/>
            <a:ext cx="2381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zh-CN" dirty="0"/>
              <a:t>USB 2.0: </a:t>
            </a:r>
            <a:r>
              <a:rPr lang="zh-CN" altLang="en-US" dirty="0"/>
              <a:t>约</a:t>
            </a:r>
            <a:r>
              <a:rPr lang="en-US" altLang="zh-CN" dirty="0"/>
              <a:t>14</a:t>
            </a:r>
            <a:r>
              <a:rPr lang="zh-CN" altLang="en-US" dirty="0"/>
              <a:t>分钟</a:t>
            </a:r>
          </a:p>
        </p:txBody>
      </p:sp>
      <p:pic>
        <p:nvPicPr>
          <p:cNvPr id="3090" name="Picture 18">
            <a:extLst>
              <a:ext uri="{FF2B5EF4-FFF2-40B4-BE49-F238E27FC236}">
                <a16:creationId xmlns:a16="http://schemas.microsoft.com/office/drawing/2014/main" id="{7D4A02CE-2CCA-DFAF-E40C-E30348B41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651" y="5367870"/>
            <a:ext cx="1359958" cy="71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C2EEA857-D9BA-724B-0018-14B598E1B21A}"/>
              </a:ext>
            </a:extLst>
          </p:cNvPr>
          <p:cNvSpPr txBox="1"/>
          <p:nvPr/>
        </p:nvSpPr>
        <p:spPr>
          <a:xfrm>
            <a:off x="5519780" y="5500281"/>
            <a:ext cx="2381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zh-CN" dirty="0"/>
              <a:t>USB 3.0: </a:t>
            </a:r>
            <a:r>
              <a:rPr lang="zh-CN" altLang="en-US" dirty="0"/>
              <a:t>约</a:t>
            </a:r>
            <a:r>
              <a:rPr lang="en-US" altLang="zh-CN" dirty="0"/>
              <a:t>70</a:t>
            </a:r>
            <a:r>
              <a:rPr lang="zh-CN" altLang="en-US" dirty="0"/>
              <a:t>秒</a:t>
            </a:r>
          </a:p>
        </p:txBody>
      </p:sp>
      <p:sp>
        <p:nvSpPr>
          <p:cNvPr id="25" name="箭头: 直角上 24">
            <a:extLst>
              <a:ext uri="{FF2B5EF4-FFF2-40B4-BE49-F238E27FC236}">
                <a16:creationId xmlns:a16="http://schemas.microsoft.com/office/drawing/2014/main" id="{D0936002-EAE3-F84D-6887-9FD8A5AACBAC}"/>
              </a:ext>
            </a:extLst>
          </p:cNvPr>
          <p:cNvSpPr/>
          <p:nvPr/>
        </p:nvSpPr>
        <p:spPr>
          <a:xfrm rot="5400000">
            <a:off x="1762540" y="4116080"/>
            <a:ext cx="880346" cy="1116512"/>
          </a:xfrm>
          <a:prstGeom prst="bentUpArrow">
            <a:avLst>
              <a:gd name="adj1" fmla="val 12633"/>
              <a:gd name="adj2" fmla="val 17184"/>
              <a:gd name="adj3" fmla="val 1414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箭头: 直角上 25">
            <a:extLst>
              <a:ext uri="{FF2B5EF4-FFF2-40B4-BE49-F238E27FC236}">
                <a16:creationId xmlns:a16="http://schemas.microsoft.com/office/drawing/2014/main" id="{F1128FBC-3E7E-8F10-A78D-A180EA9D8BF2}"/>
              </a:ext>
            </a:extLst>
          </p:cNvPr>
          <p:cNvSpPr/>
          <p:nvPr/>
        </p:nvSpPr>
        <p:spPr>
          <a:xfrm rot="5400000">
            <a:off x="3235872" y="4937266"/>
            <a:ext cx="755838" cy="1070757"/>
          </a:xfrm>
          <a:prstGeom prst="bentUpArrow">
            <a:avLst>
              <a:gd name="adj1" fmla="val 12833"/>
              <a:gd name="adj2" fmla="val 17184"/>
              <a:gd name="adj3" fmla="val 1414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560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B6F446-D0C2-0C54-F60E-064F563FD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大数据的特征：高速</a:t>
            </a:r>
            <a:r>
              <a:rPr lang="en-US" altLang="zh-CN" dirty="0"/>
              <a:t> (Velocity)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797A0CA-29CA-4B52-B5DF-69FD5B150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8</a:t>
            </a:fld>
            <a:endParaRPr lang="zh-CN" altLang="en-US" dirty="0"/>
          </a:p>
        </p:txBody>
      </p:sp>
      <p:pic>
        <p:nvPicPr>
          <p:cNvPr id="4100" name="Picture 4" descr="5Gよりも更に100倍の速さ！研究開発が進む6Gで何ができるのか？ - Orbray MAGAZINE Orbray株式会社">
            <a:extLst>
              <a:ext uri="{FF2B5EF4-FFF2-40B4-BE49-F238E27FC236}">
                <a16:creationId xmlns:a16="http://schemas.microsoft.com/office/drawing/2014/main" id="{A8086215-58F1-7747-E53F-DA46BABEF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589" y="1887181"/>
            <a:ext cx="6776821" cy="410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D72FAC0-F46A-F945-B91E-0B13E2E6CBAC}"/>
              </a:ext>
            </a:extLst>
          </p:cNvPr>
          <p:cNvSpPr txBox="1"/>
          <p:nvPr/>
        </p:nvSpPr>
        <p:spPr>
          <a:xfrm>
            <a:off x="2894190" y="1805907"/>
            <a:ext cx="11054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dirty="0"/>
              <a:t>语音通话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739B7BA-747E-2410-3D81-4073ED9352C3}"/>
              </a:ext>
            </a:extLst>
          </p:cNvPr>
          <p:cNvSpPr txBox="1"/>
          <p:nvPr/>
        </p:nvSpPr>
        <p:spPr>
          <a:xfrm>
            <a:off x="4186228" y="1803340"/>
            <a:ext cx="12792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短信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A9839E0-0E1F-0F14-1366-80C0C049D03C}"/>
              </a:ext>
            </a:extLst>
          </p:cNvPr>
          <p:cNvSpPr txBox="1"/>
          <p:nvPr/>
        </p:nvSpPr>
        <p:spPr>
          <a:xfrm>
            <a:off x="5652061" y="1803340"/>
            <a:ext cx="12792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智能手机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244789E-3D49-DDCF-9718-8734843403C3}"/>
              </a:ext>
            </a:extLst>
          </p:cNvPr>
          <p:cNvSpPr txBox="1"/>
          <p:nvPr/>
        </p:nvSpPr>
        <p:spPr>
          <a:xfrm>
            <a:off x="7029214" y="1803340"/>
            <a:ext cx="14088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移动互联网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76B96EF-7116-A52F-91E8-B5BD91547145}"/>
              </a:ext>
            </a:extLst>
          </p:cNvPr>
          <p:cNvSpPr/>
          <p:nvPr/>
        </p:nvSpPr>
        <p:spPr>
          <a:xfrm>
            <a:off x="2987506" y="3564294"/>
            <a:ext cx="2903743" cy="5736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/>
                </a:solidFill>
                <a:latin typeface="Times New Roman"/>
                <a:ea typeface="微软雅黑"/>
              </a:rPr>
              <a:t>物联网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、高清视频流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327F56C-849C-6F9D-6EAD-3D0BF994386E}"/>
              </a:ext>
            </a:extLst>
          </p:cNvPr>
          <p:cNvSpPr/>
          <p:nvPr/>
        </p:nvSpPr>
        <p:spPr>
          <a:xfrm>
            <a:off x="6300753" y="3564293"/>
            <a:ext cx="2903743" cy="5736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/>
                </a:solidFill>
                <a:latin typeface="Times New Roman"/>
                <a:ea typeface="微软雅黑"/>
              </a:rPr>
              <a:t>万物智联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485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88A674-7BC0-E7C2-8C45-F0958893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大数据的特征总结：</a:t>
            </a:r>
            <a:r>
              <a:rPr lang="en-US" altLang="zh-CN" dirty="0"/>
              <a:t>3V+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090063-F376-57BC-7E1C-9E021EEDF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Volume (</a:t>
            </a:r>
            <a:r>
              <a:rPr lang="zh-CN" altLang="en-US" dirty="0"/>
              <a:t>大量</a:t>
            </a:r>
            <a:r>
              <a:rPr lang="en-US" altLang="zh-CN" dirty="0"/>
              <a:t>)</a:t>
            </a:r>
            <a:r>
              <a:rPr lang="zh-CN" altLang="en-US" dirty="0"/>
              <a:t>、</a:t>
            </a:r>
            <a:r>
              <a:rPr lang="en-US" altLang="zh-CN" dirty="0"/>
              <a:t>Variety (</a:t>
            </a:r>
            <a:r>
              <a:rPr lang="zh-CN" altLang="en-US" dirty="0"/>
              <a:t>多样</a:t>
            </a:r>
            <a:r>
              <a:rPr lang="en-US" altLang="zh-CN" dirty="0"/>
              <a:t>)</a:t>
            </a:r>
            <a:r>
              <a:rPr lang="zh-CN" altLang="en-US" dirty="0"/>
              <a:t>、</a:t>
            </a:r>
            <a:r>
              <a:rPr lang="en-US" altLang="zh-CN" dirty="0"/>
              <a:t>Velocity (</a:t>
            </a:r>
            <a:r>
              <a:rPr lang="zh-CN" altLang="en-US" dirty="0"/>
              <a:t>高速</a:t>
            </a:r>
            <a:r>
              <a:rPr lang="en-US" altLang="zh-CN" dirty="0"/>
              <a:t>)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其他：</a:t>
            </a:r>
            <a:r>
              <a:rPr lang="en-US" altLang="zh-CN" dirty="0"/>
              <a:t>Variability (</a:t>
            </a:r>
            <a:r>
              <a:rPr lang="zh-CN" altLang="en-US" dirty="0"/>
              <a:t>可变性</a:t>
            </a:r>
            <a:r>
              <a:rPr lang="en-US" altLang="zh-CN" dirty="0"/>
              <a:t>)</a:t>
            </a:r>
            <a:r>
              <a:rPr lang="zh-CN" altLang="en-US" dirty="0"/>
              <a:t>、</a:t>
            </a:r>
            <a:r>
              <a:rPr lang="en-US" altLang="zh-CN" dirty="0"/>
              <a:t>Value (</a:t>
            </a:r>
            <a:r>
              <a:rPr lang="zh-CN" altLang="en-US" dirty="0"/>
              <a:t>低密度</a:t>
            </a:r>
            <a:r>
              <a:rPr lang="en-US" altLang="zh-CN" dirty="0"/>
              <a:t>)</a:t>
            </a:r>
            <a:r>
              <a:rPr lang="zh-CN" altLang="en-US" dirty="0"/>
              <a:t>、</a:t>
            </a:r>
            <a:r>
              <a:rPr lang="en-US" altLang="zh-CN" dirty="0"/>
              <a:t>Veracity (</a:t>
            </a:r>
            <a:r>
              <a:rPr lang="zh-CN" altLang="en-US" dirty="0"/>
              <a:t>真实性</a:t>
            </a:r>
            <a:r>
              <a:rPr lang="en-US" altLang="zh-CN" dirty="0"/>
              <a:t>)</a:t>
            </a:r>
            <a:r>
              <a:rPr lang="zh-CN" altLang="en-US" dirty="0"/>
              <a:t>、</a:t>
            </a:r>
            <a:r>
              <a:rPr lang="en-US" altLang="zh-CN" dirty="0"/>
              <a:t>Visualization (</a:t>
            </a:r>
            <a:r>
              <a:rPr lang="zh-CN" altLang="en-US" dirty="0"/>
              <a:t>可视性</a:t>
            </a:r>
            <a:r>
              <a:rPr lang="en-US" altLang="zh-CN" dirty="0"/>
              <a:t>)</a:t>
            </a:r>
            <a:r>
              <a:rPr lang="zh-CN" altLang="en-US" dirty="0"/>
              <a:t>、</a:t>
            </a:r>
            <a:r>
              <a:rPr lang="en-US" altLang="zh-CN" dirty="0"/>
              <a:t>…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998C3F3-450A-CE2E-E4D4-FCA2334DB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98E8-77B5-4E71-A497-A3DCE01E87E0}" type="slidenum">
              <a:rPr lang="zh-CN" altLang="en-US" smtClean="0"/>
              <a:t>9</a:t>
            </a:fld>
            <a:endParaRPr lang="zh-CN" altLang="en-US" dirty="0"/>
          </a:p>
        </p:txBody>
      </p:sp>
      <p:pic>
        <p:nvPicPr>
          <p:cNvPr id="6146" name="Picture 2" descr="Two more V's in Big Data: Veracity and Value – Datascience.aero">
            <a:extLst>
              <a:ext uri="{FF2B5EF4-FFF2-40B4-BE49-F238E27FC236}">
                <a16:creationId xmlns:a16="http://schemas.microsoft.com/office/drawing/2014/main" id="{BCF51EBB-F996-549B-6DC9-5F51D4C92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901" y="2220491"/>
            <a:ext cx="5747798" cy="199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5134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1229921259843,&quot;left&quot;:19.87708661417323,&quot;top&quot;:132.25,&quot;width&quot;:919.0644881889763}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002060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自定义 1">
      <a:majorFont>
        <a:latin typeface="Calibri"/>
        <a:ea typeface="黑体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11468</TotalTime>
  <Words>5765</Words>
  <Application>Microsoft Office PowerPoint</Application>
  <PresentationFormat>宽屏</PresentationFormat>
  <Paragraphs>918</Paragraphs>
  <Slides>59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59</vt:i4>
      </vt:variant>
    </vt:vector>
  </HeadingPairs>
  <TitlesOfParts>
    <vt:vector size="69" baseType="lpstr">
      <vt:lpstr>等线</vt:lpstr>
      <vt:lpstr>楷体</vt:lpstr>
      <vt:lpstr>宋体</vt:lpstr>
      <vt:lpstr>微软雅黑</vt:lpstr>
      <vt:lpstr>Arial</vt:lpstr>
      <vt:lpstr>Calibri</vt:lpstr>
      <vt:lpstr>Cambria Math</vt:lpstr>
      <vt:lpstr>Times New Roman</vt:lpstr>
      <vt:lpstr>Wingdings</vt:lpstr>
      <vt:lpstr>Office 主题​​</vt:lpstr>
      <vt:lpstr>网络空间安全 数据隐私保护：差分隐私与安全多方计算</vt:lpstr>
      <vt:lpstr>生活中有哪些数据？</vt:lpstr>
      <vt:lpstr>大数据的特征：大量 (Volume)</vt:lpstr>
      <vt:lpstr>大数据的特征：大量 (Volume)</vt:lpstr>
      <vt:lpstr>大数据的特征：多样 (Variety)</vt:lpstr>
      <vt:lpstr>大数据的特征：多样 (Variety)</vt:lpstr>
      <vt:lpstr>大数据的特征：高速 (Velocity)</vt:lpstr>
      <vt:lpstr>大数据的特征：高速 (Velocity)</vt:lpstr>
      <vt:lpstr>大数据的特征总结：3V+</vt:lpstr>
      <vt:lpstr>大数据处理中面临哪些问题？如何解决？</vt:lpstr>
      <vt:lpstr>大数据隐私问题</vt:lpstr>
      <vt:lpstr>滴滴公司行政处罚</vt:lpstr>
      <vt:lpstr>大数据隐私保护 — 数据的一生</vt:lpstr>
      <vt:lpstr>大数据隐私保护 — 数据的一生</vt:lpstr>
      <vt:lpstr>目录</vt:lpstr>
      <vt:lpstr>差分隐私</vt:lpstr>
      <vt:lpstr>网飞百万美元大奖赛</vt:lpstr>
      <vt:lpstr>网飞百万美元大奖赛</vt:lpstr>
      <vt:lpstr>关联攻击 (Linkage Attack)</vt:lpstr>
      <vt:lpstr>成员推断攻击 (Membership Inference Attack)</vt:lpstr>
      <vt:lpstr>差分隐私 (Differential Privacy)</vt:lpstr>
      <vt:lpstr>差分隐私保护性</vt:lpstr>
      <vt:lpstr>差分隐私定义</vt:lpstr>
      <vt:lpstr>差分隐私定义 — 数学化</vt:lpstr>
      <vt:lpstr>差分隐私定义</vt:lpstr>
      <vt:lpstr>差分隐私算法I — 随机应答 (Randomized Response)</vt:lpstr>
      <vt:lpstr>差分隐私算法I — 随机应答 (Randomized Response)</vt:lpstr>
      <vt:lpstr>差分隐私算法I — 随机应答 (Randomized Response)</vt:lpstr>
      <vt:lpstr>差分隐私算法I — 随机应答 (Randomized Response)</vt:lpstr>
      <vt:lpstr>差分隐私算法I — 随机应答 (Randomized Response)</vt:lpstr>
      <vt:lpstr>拓展 — 本地化差分隐私 (Local DP)</vt:lpstr>
      <vt:lpstr>差分隐私算法II — 拉普拉斯 (Laplace Mechanism)</vt:lpstr>
      <vt:lpstr>差分隐私算法II — 拉普拉斯 (Laplace Mechanism)</vt:lpstr>
      <vt:lpstr>差分隐私算法II — 拉普拉斯 (Laplace Mechanism)</vt:lpstr>
      <vt:lpstr>差分隐私算法II — 拉普拉斯 (Laplace Mechanism)</vt:lpstr>
      <vt:lpstr>差分隐私算法II — 拉普拉斯 (Laplace Mechanism)</vt:lpstr>
      <vt:lpstr>拓展 — 几何算法 (Geometric Mechanism)</vt:lpstr>
      <vt:lpstr>差分隐私的性质I</vt:lpstr>
      <vt:lpstr>差分隐私的性质II</vt:lpstr>
      <vt:lpstr>差分隐私总结</vt:lpstr>
      <vt:lpstr>安全多方计算</vt:lpstr>
      <vt:lpstr>姚氏百万富翁问题</vt:lpstr>
      <vt:lpstr>安全多方计算定义</vt:lpstr>
      <vt:lpstr>安全多方计算协议I — 不经意传输 (Oblivious Transfer)</vt:lpstr>
      <vt:lpstr>安全多方计算协议I — 不经意传输 (Oblivious Transfer)</vt:lpstr>
      <vt:lpstr>安全多方计算协议I — 不经意传输 (Oblivious Transfer)</vt:lpstr>
      <vt:lpstr>安全多方计算协议II — 安全求和 (Secure Summation)</vt:lpstr>
      <vt:lpstr>安全多方计算协议II — 安全求和 (Secure Summation)</vt:lpstr>
      <vt:lpstr>安全多方计算协议III — 秘密共享 (Secrete Sharing)</vt:lpstr>
      <vt:lpstr>安全多方计算协议III — 秘密共享 (Secrete Sharing)</vt:lpstr>
      <vt:lpstr>安全多方计算协议III — 秘密共享 (Secrete Sharing)</vt:lpstr>
      <vt:lpstr>安全多方计算协议III — 秘密共享 (Secrete Sharing)</vt:lpstr>
      <vt:lpstr>安全多方计算总结</vt:lpstr>
      <vt:lpstr>总结：Where to go from here?</vt:lpstr>
      <vt:lpstr>作业</vt:lpstr>
      <vt:lpstr>作业</vt:lpstr>
      <vt:lpstr>扩展 — BGW协议 (BGW Protocol)</vt:lpstr>
      <vt:lpstr>扩展 — BGW协议 (BGW Protocol)</vt:lpstr>
      <vt:lpstr>扩展 — BGW协议 (BGW Protocol)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Yuan QIU</dc:creator>
  <cp:lastModifiedBy>Yuan QIU</cp:lastModifiedBy>
  <cp:revision>744</cp:revision>
  <dcterms:created xsi:type="dcterms:W3CDTF">2025-10-20T05:42:41Z</dcterms:created>
  <dcterms:modified xsi:type="dcterms:W3CDTF">2026-04-17T08:35:07Z</dcterms:modified>
</cp:coreProperties>
</file>